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04" r:id="rId32"/>
    <p:sldId id="305" r:id="rId33"/>
    <p:sldId id="306" r:id="rId34"/>
    <p:sldId id="307" r:id="rId35"/>
    <p:sldId id="308" r:id="rId36"/>
    <p:sldId id="330" r:id="rId37"/>
    <p:sldId id="331" r:id="rId38"/>
    <p:sldId id="309" r:id="rId39"/>
    <p:sldId id="310" r:id="rId40"/>
    <p:sldId id="311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12" r:id="rId50"/>
    <p:sldId id="313" r:id="rId51"/>
    <p:sldId id="314" r:id="rId52"/>
    <p:sldId id="286" r:id="rId53"/>
    <p:sldId id="287" r:id="rId54"/>
    <p:sldId id="288" r:id="rId55"/>
    <p:sldId id="289" r:id="rId56"/>
    <p:sldId id="290" r:id="rId57"/>
    <p:sldId id="291" r:id="rId58"/>
    <p:sldId id="292" r:id="rId59"/>
    <p:sldId id="293" r:id="rId60"/>
    <p:sldId id="29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6" r:id="rId72"/>
    <p:sldId id="327" r:id="rId73"/>
    <p:sldId id="328" r:id="rId74"/>
    <p:sldId id="325" r:id="rId75"/>
    <p:sldId id="329" r:id="rId76"/>
    <p:sldId id="303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9FC15-4C16-4436-9370-0DE89650BCBA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C57BD-DABC-467F-ACFC-CE7FD9A76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77A1-C0AF-405E-9979-CFA3A80EB0FE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DF47-2CB8-424C-89ED-260ED6678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77A1-C0AF-405E-9979-CFA3A80EB0FE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DF47-2CB8-424C-89ED-260ED6678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77A1-C0AF-405E-9979-CFA3A80EB0FE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DF47-2CB8-424C-89ED-260ED6678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77A1-C0AF-405E-9979-CFA3A80EB0FE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DF47-2CB8-424C-89ED-260ED6678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77A1-C0AF-405E-9979-CFA3A80EB0FE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DF47-2CB8-424C-89ED-260ED6678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77A1-C0AF-405E-9979-CFA3A80EB0FE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DF47-2CB8-424C-89ED-260ED6678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77A1-C0AF-405E-9979-CFA3A80EB0FE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DF47-2CB8-424C-89ED-260ED6678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77A1-C0AF-405E-9979-CFA3A80EB0FE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DF47-2CB8-424C-89ED-260ED6678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77A1-C0AF-405E-9979-CFA3A80EB0FE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DF47-2CB8-424C-89ED-260ED6678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77A1-C0AF-405E-9979-CFA3A80EB0FE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DF47-2CB8-424C-89ED-260ED6678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77A1-C0AF-405E-9979-CFA3A80EB0FE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1DF47-2CB8-424C-89ED-260ED6678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577A1-C0AF-405E-9979-CFA3A80EB0FE}" type="datetimeFigureOut">
              <a:rPr lang="en-US" smtClean="0"/>
              <a:pPr/>
              <a:t>9/23/2010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1DF47-2CB8-424C-89ED-260ED6678B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EMG Cases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Susan </a:t>
            </a:r>
            <a:r>
              <a:rPr lang="en-US" dirty="0" err="1" smtClean="0"/>
              <a:t>Stickevers</a:t>
            </a:r>
            <a:r>
              <a:rPr lang="en-US" dirty="0" smtClean="0"/>
              <a:t>, MD </a:t>
            </a:r>
          </a:p>
          <a:p>
            <a:r>
              <a:rPr lang="en-US" dirty="0" smtClean="0"/>
              <a:t>Residency Program Director, SUNYSB Rehab Residency Program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Distal axonal </a:t>
            </a:r>
            <a:r>
              <a:rPr lang="en-US" dirty="0" err="1" smtClean="0"/>
              <a:t>polyneuropathy</a:t>
            </a:r>
            <a:r>
              <a:rPr lang="en-US" dirty="0" smtClean="0"/>
              <a:t> secondary to arsenic poisoning, primarily sensory &gt; motor  </a:t>
            </a:r>
          </a:p>
          <a:p>
            <a:r>
              <a:rPr lang="en-US" dirty="0" err="1" smtClean="0"/>
              <a:t>Mee’s</a:t>
            </a:r>
            <a:r>
              <a:rPr lang="en-US" dirty="0" smtClean="0"/>
              <a:t> lines (transverse </a:t>
            </a:r>
            <a:r>
              <a:rPr lang="en-US" dirty="0" err="1" smtClean="0"/>
              <a:t>stria</a:t>
            </a:r>
            <a:r>
              <a:rPr lang="en-US" dirty="0" smtClean="0"/>
              <a:t> above the </a:t>
            </a:r>
            <a:r>
              <a:rPr lang="en-US" dirty="0" err="1" smtClean="0"/>
              <a:t>lunulae</a:t>
            </a:r>
            <a:r>
              <a:rPr lang="en-US" dirty="0" smtClean="0"/>
              <a:t>) are present on the nails </a:t>
            </a:r>
          </a:p>
          <a:p>
            <a:r>
              <a:rPr lang="en-US" dirty="0" smtClean="0"/>
              <a:t>Arsenic interferes with neuronal metabolism by blocking </a:t>
            </a:r>
            <a:r>
              <a:rPr lang="en-US" dirty="0" err="1" smtClean="0"/>
              <a:t>pyruvate</a:t>
            </a:r>
            <a:r>
              <a:rPr lang="en-US" dirty="0" smtClean="0"/>
              <a:t> </a:t>
            </a:r>
            <a:r>
              <a:rPr lang="en-US" dirty="0" err="1" smtClean="0"/>
              <a:t>dehydrogenase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results in distal degeneration of axons with very little segmental </a:t>
            </a:r>
            <a:r>
              <a:rPr lang="en-US" dirty="0" err="1" smtClean="0"/>
              <a:t>demyelination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1999" y="1828797"/>
            <a:ext cx="4419143" cy="3033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Crutches &amp; a Wrist Drop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months previously, a 31 yr old man fell, striking his right elbow &amp; spraining his ankle </a:t>
            </a:r>
          </a:p>
          <a:p>
            <a:r>
              <a:rPr lang="en-US" dirty="0" smtClean="0"/>
              <a:t>After using </a:t>
            </a:r>
            <a:r>
              <a:rPr lang="en-US" dirty="0" err="1" smtClean="0"/>
              <a:t>axillary</a:t>
            </a:r>
            <a:r>
              <a:rPr lang="en-US" dirty="0" smtClean="0"/>
              <a:t> crutches for 3 weeks, he developed diffuse weakness &amp; numbness of his right upper extremity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Weakness was present in his right triceps, </a:t>
            </a:r>
            <a:r>
              <a:rPr lang="en-US" dirty="0" err="1" smtClean="0"/>
              <a:t>brachioradialis</a:t>
            </a:r>
            <a:r>
              <a:rPr lang="en-US" dirty="0" smtClean="0"/>
              <a:t>, wrist &amp; finger extensors, FCU, intrinsic hand muscles</a:t>
            </a:r>
          </a:p>
          <a:p>
            <a:r>
              <a:rPr lang="en-US" dirty="0" err="1" smtClean="0"/>
              <a:t>Thenar</a:t>
            </a:r>
            <a:r>
              <a:rPr lang="en-US" dirty="0" smtClean="0"/>
              <a:t> muscles were spared </a:t>
            </a:r>
          </a:p>
          <a:p>
            <a:r>
              <a:rPr lang="en-US" dirty="0" smtClean="0"/>
              <a:t>He had </a:t>
            </a:r>
            <a:r>
              <a:rPr lang="en-US" dirty="0" err="1" smtClean="0"/>
              <a:t>hypalgesia</a:t>
            </a:r>
            <a:r>
              <a:rPr lang="en-US" dirty="0" smtClean="0"/>
              <a:t> &amp; </a:t>
            </a:r>
            <a:r>
              <a:rPr lang="en-US" dirty="0" err="1" smtClean="0"/>
              <a:t>hyperpathia</a:t>
            </a:r>
            <a:r>
              <a:rPr lang="en-US" dirty="0" smtClean="0"/>
              <a:t> over the entire hand </a:t>
            </a:r>
          </a:p>
          <a:p>
            <a:r>
              <a:rPr lang="en-US" dirty="0" smtClean="0"/>
              <a:t>DTRs were active and symmetric except for a decreased right triceps reflex </a:t>
            </a:r>
          </a:p>
          <a:p>
            <a:r>
              <a:rPr lang="en-US" dirty="0" smtClean="0"/>
              <a:t>Plantar responses were flexor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nerve involvement is suggested by the pattern of weakness ?</a:t>
            </a:r>
          </a:p>
          <a:p>
            <a:r>
              <a:rPr lang="en-US" dirty="0" smtClean="0"/>
              <a:t>In view of his history, what are the possible sites of involvement ?</a:t>
            </a:r>
          </a:p>
          <a:p>
            <a:r>
              <a:rPr lang="en-US" dirty="0" smtClean="0"/>
              <a:t>What types of lesions occur in the </a:t>
            </a:r>
            <a:r>
              <a:rPr lang="en-US" dirty="0" err="1" smtClean="0"/>
              <a:t>axilla</a:t>
            </a:r>
            <a:r>
              <a:rPr lang="en-US" dirty="0" smtClean="0"/>
              <a:t>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Weak wrist &amp; finger extensors suggest a radial nerve lesion – not localized in the spiral groove, it is more proximal due to involvement of the triceps </a:t>
            </a:r>
          </a:p>
          <a:p>
            <a:r>
              <a:rPr lang="en-US" dirty="0" smtClean="0"/>
              <a:t>Hand muscle weakness sparing the </a:t>
            </a:r>
            <a:r>
              <a:rPr lang="en-US" dirty="0" err="1" smtClean="0"/>
              <a:t>thenar</a:t>
            </a:r>
            <a:r>
              <a:rPr lang="en-US" dirty="0" smtClean="0"/>
              <a:t> muscles suggests an </a:t>
            </a:r>
            <a:r>
              <a:rPr lang="en-US" dirty="0" err="1" smtClean="0"/>
              <a:t>ulnar</a:t>
            </a:r>
            <a:r>
              <a:rPr lang="en-US" dirty="0" smtClean="0"/>
              <a:t> lesion – the lesion is not at the elbow because FCU is involved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week delay between injury and deficit argues against nerve damage occurring at the time of the fall </a:t>
            </a:r>
          </a:p>
          <a:p>
            <a:r>
              <a:rPr lang="en-US" dirty="0" smtClean="0"/>
              <a:t>Crutch usage could have caused a lesion in the </a:t>
            </a:r>
            <a:r>
              <a:rPr lang="en-US" dirty="0" err="1" smtClean="0"/>
              <a:t>axilla</a:t>
            </a:r>
            <a:r>
              <a:rPr lang="en-US" dirty="0" smtClean="0"/>
              <a:t> related to improper use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EMG Study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design an EMG / NCV study to elucidate the nature of the patient’s injury 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Conduction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392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Motor Conduction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Conduction</a:t>
                      </a:r>
                      <a:r>
                        <a:rPr lang="en-US" baseline="0" dirty="0" smtClean="0"/>
                        <a:t> Velocity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 Radial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Right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Ulnar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2.7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Axilla</a:t>
                      </a:r>
                      <a:r>
                        <a:rPr lang="en-US" dirty="0" smtClean="0"/>
                        <a:t> /Elbow : 55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Across Elbow</a:t>
                      </a:r>
                      <a:r>
                        <a:rPr lang="en-US" baseline="0" dirty="0" smtClean="0"/>
                        <a:t> : 49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Elbow</a:t>
                      </a:r>
                      <a:r>
                        <a:rPr lang="en-US" baseline="0" dirty="0" smtClean="0"/>
                        <a:t> – Wrist : 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Conductions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Sensory Nerve Action</a:t>
                      </a:r>
                      <a:r>
                        <a:rPr lang="en-US" baseline="0" dirty="0" smtClean="0"/>
                        <a:t> Potential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 Radial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</a:t>
                      </a:r>
                      <a:r>
                        <a:rPr lang="en-US" baseline="0" dirty="0" smtClean="0"/>
                        <a:t> Median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 </a:t>
                      </a:r>
                      <a:r>
                        <a:rPr lang="en-US" dirty="0" err="1" smtClean="0"/>
                        <a:t>Ulnar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Needle EMG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3937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33600"/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Muscle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 Triceps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Right </a:t>
                      </a:r>
                      <a:r>
                        <a:rPr lang="en-US" baseline="0" dirty="0" err="1" smtClean="0"/>
                        <a:t>Brachioradialis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Right Ext </a:t>
                      </a:r>
                      <a:r>
                        <a:rPr lang="en-US" baseline="0" dirty="0" err="1" smtClean="0"/>
                        <a:t>Indicis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Proprius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Fibrillation</a:t>
                      </a:r>
                      <a:r>
                        <a:rPr lang="en-US" baseline="0" dirty="0" smtClean="0"/>
                        <a:t> potentials and positive sharp waves at rest </a:t>
                      </a:r>
                    </a:p>
                    <a:p>
                      <a:r>
                        <a:rPr lang="en-US" baseline="0" dirty="0" smtClean="0"/>
                        <a:t>Normal and long duration </a:t>
                      </a:r>
                      <a:r>
                        <a:rPr lang="en-US" baseline="0" dirty="0" err="1" smtClean="0"/>
                        <a:t>polyphasic</a:t>
                      </a:r>
                      <a:r>
                        <a:rPr lang="en-US" baseline="0" dirty="0" smtClean="0"/>
                        <a:t> MUAPs on volition </a:t>
                      </a:r>
                    </a:p>
                    <a:p>
                      <a:r>
                        <a:rPr lang="en-US" baseline="0" dirty="0" smtClean="0"/>
                        <a:t>Single motor unit recruitment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 FCU</a:t>
                      </a:r>
                    </a:p>
                    <a:p>
                      <a:r>
                        <a:rPr lang="en-US" dirty="0" smtClean="0"/>
                        <a:t>Right ADQ</a:t>
                      </a:r>
                    </a:p>
                    <a:p>
                      <a:r>
                        <a:rPr lang="en-US" dirty="0" smtClean="0"/>
                        <a:t>Right FDI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Fibrillation potentials</a:t>
                      </a:r>
                      <a:r>
                        <a:rPr lang="en-US" baseline="0" dirty="0" smtClean="0"/>
                        <a:t> and positive sharp waves at rest </a:t>
                      </a:r>
                    </a:p>
                    <a:p>
                      <a:r>
                        <a:rPr lang="en-US" baseline="0" dirty="0" smtClean="0"/>
                        <a:t>Normal and long duration </a:t>
                      </a:r>
                      <a:r>
                        <a:rPr lang="en-US" baseline="0" dirty="0" err="1" smtClean="0"/>
                        <a:t>polyphasic</a:t>
                      </a:r>
                      <a:r>
                        <a:rPr lang="en-US" baseline="0" dirty="0" smtClean="0"/>
                        <a:t> MUAPs on volition </a:t>
                      </a:r>
                    </a:p>
                    <a:p>
                      <a:r>
                        <a:rPr lang="en-US" baseline="0" dirty="0" smtClean="0"/>
                        <a:t>Complete recruitment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 FPL</a:t>
                      </a:r>
                    </a:p>
                    <a:p>
                      <a:r>
                        <a:rPr lang="en-US" dirty="0" smtClean="0"/>
                        <a:t>Right </a:t>
                      </a:r>
                      <a:r>
                        <a:rPr lang="en-US" dirty="0" err="1" smtClean="0"/>
                        <a:t>Serratus</a:t>
                      </a:r>
                      <a:r>
                        <a:rPr lang="en-US" dirty="0" smtClean="0"/>
                        <a:t> Ant.</a:t>
                      </a:r>
                    </a:p>
                    <a:p>
                      <a:r>
                        <a:rPr lang="en-US" baseline="0" dirty="0" smtClean="0"/>
                        <a:t>Right </a:t>
                      </a:r>
                      <a:r>
                        <a:rPr lang="en-US" baseline="0" dirty="0" err="1" smtClean="0"/>
                        <a:t>Latissimus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Right </a:t>
                      </a:r>
                      <a:r>
                        <a:rPr lang="en-US" baseline="0" dirty="0" err="1" smtClean="0"/>
                        <a:t>Supraspinatus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Right ABP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Silence at rest </a:t>
                      </a:r>
                    </a:p>
                    <a:p>
                      <a:r>
                        <a:rPr lang="en-US" dirty="0" smtClean="0"/>
                        <a:t>Normal</a:t>
                      </a:r>
                      <a:r>
                        <a:rPr lang="en-US" baseline="0" dirty="0" smtClean="0"/>
                        <a:t> MUAPs on volition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 Case of Accidental Ingestion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 months previously, an 18 yr old male had an accidental ingestion </a:t>
            </a:r>
          </a:p>
          <a:p>
            <a:r>
              <a:rPr lang="en-US" dirty="0" smtClean="0"/>
              <a:t>Immediate Symptoms at time of ingestion : nausea &amp; vomiting </a:t>
            </a:r>
          </a:p>
          <a:p>
            <a:r>
              <a:rPr lang="en-US" dirty="0" smtClean="0"/>
              <a:t>Subsequently  he developed weakness of his legs &amp; numbness distal to his knees over the course of several weeks</a:t>
            </a:r>
          </a:p>
          <a:p>
            <a:r>
              <a:rPr lang="en-US" dirty="0" smtClean="0"/>
              <a:t>PMH and Family History were non - contributory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 are the lesions ?</a:t>
            </a:r>
          </a:p>
          <a:p>
            <a:r>
              <a:rPr lang="en-US" dirty="0" smtClean="0"/>
              <a:t>Comment on the possibility of a plexus, root, or median nerve problem </a:t>
            </a:r>
          </a:p>
          <a:p>
            <a:r>
              <a:rPr lang="en-US" dirty="0" smtClean="0"/>
              <a:t>Comment on the possibility of an </a:t>
            </a:r>
            <a:r>
              <a:rPr lang="en-US" dirty="0" err="1" smtClean="0"/>
              <a:t>ulnar</a:t>
            </a:r>
            <a:r>
              <a:rPr lang="en-US" dirty="0" smtClean="0"/>
              <a:t> nerve lesion at the elbow </a:t>
            </a:r>
          </a:p>
          <a:p>
            <a:r>
              <a:rPr lang="en-US" dirty="0" smtClean="0"/>
              <a:t>Clinically what do you think occurred ?</a:t>
            </a:r>
          </a:p>
          <a:p>
            <a:r>
              <a:rPr lang="en-US" dirty="0" smtClean="0"/>
              <a:t>What nerves can be damaged in the </a:t>
            </a:r>
            <a:r>
              <a:rPr lang="en-US" dirty="0" err="1" smtClean="0"/>
              <a:t>axilla</a:t>
            </a:r>
            <a:r>
              <a:rPr lang="en-US" dirty="0" smtClean="0"/>
              <a:t> – and can all of these structures be tested electrically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Radial Nerve involvement is demonstrated on EMG, with severe abnormalities in the triceps, </a:t>
            </a:r>
            <a:r>
              <a:rPr lang="en-US" dirty="0" err="1" smtClean="0"/>
              <a:t>brachioradialis</a:t>
            </a:r>
            <a:r>
              <a:rPr lang="en-US" dirty="0" smtClean="0"/>
              <a:t>, and EIP</a:t>
            </a:r>
          </a:p>
          <a:p>
            <a:r>
              <a:rPr lang="en-US" dirty="0" smtClean="0"/>
              <a:t>The radial nerve lesion is proximal to the spiral groove because the triceps is abnormal </a:t>
            </a:r>
          </a:p>
          <a:p>
            <a:r>
              <a:rPr lang="en-US" dirty="0" smtClean="0"/>
              <a:t>Similarly a proximal </a:t>
            </a:r>
            <a:r>
              <a:rPr lang="en-US" dirty="0" err="1" smtClean="0"/>
              <a:t>ulnar</a:t>
            </a:r>
            <a:r>
              <a:rPr lang="en-US" dirty="0" smtClean="0"/>
              <a:t> neuropathy is indicated, with findings in ADQ, FCU, and FDI </a:t>
            </a:r>
          </a:p>
          <a:p>
            <a:r>
              <a:rPr lang="en-US" dirty="0" smtClean="0"/>
              <a:t>There is no evidence of </a:t>
            </a:r>
            <a:r>
              <a:rPr lang="en-US" dirty="0" err="1" smtClean="0"/>
              <a:t>supraclavicular</a:t>
            </a:r>
            <a:r>
              <a:rPr lang="en-US" dirty="0" smtClean="0"/>
              <a:t> involvement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ulnar</a:t>
            </a:r>
            <a:r>
              <a:rPr lang="en-US" dirty="0" smtClean="0"/>
              <a:t> SNAP is borderline, which is non localizing </a:t>
            </a:r>
          </a:p>
          <a:p>
            <a:r>
              <a:rPr lang="en-US" dirty="0" smtClean="0"/>
              <a:t>The motor conduction studies are normal without a change in configuration of the CMAP </a:t>
            </a:r>
          </a:p>
          <a:p>
            <a:r>
              <a:rPr lang="en-US" dirty="0" smtClean="0"/>
              <a:t>There is therefore no demonstrable focal lesion along the </a:t>
            </a:r>
            <a:r>
              <a:rPr lang="en-US" dirty="0" err="1" smtClean="0"/>
              <a:t>ulnar</a:t>
            </a:r>
            <a:r>
              <a:rPr lang="en-US" dirty="0" smtClean="0"/>
              <a:t> nerve length as per the conduction studies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most likely site of involvement is the </a:t>
            </a:r>
            <a:r>
              <a:rPr lang="en-US" dirty="0" err="1" smtClean="0"/>
              <a:t>axilla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use of crutches can produce partial compressive neuropathies of the radial and </a:t>
            </a:r>
            <a:r>
              <a:rPr lang="en-US" dirty="0" err="1" smtClean="0"/>
              <a:t>ulnar</a:t>
            </a:r>
            <a:r>
              <a:rPr lang="en-US" dirty="0" smtClean="0"/>
              <a:t> nerves </a:t>
            </a:r>
          </a:p>
          <a:p>
            <a:r>
              <a:rPr lang="en-US" dirty="0" smtClean="0"/>
              <a:t>The major damage is axonal causing </a:t>
            </a:r>
            <a:r>
              <a:rPr lang="en-US" dirty="0" err="1" smtClean="0"/>
              <a:t>denervation</a:t>
            </a:r>
            <a:r>
              <a:rPr lang="en-US" dirty="0" smtClean="0"/>
              <a:t> and decreased recruitment on needle EMG </a:t>
            </a:r>
          </a:p>
          <a:p>
            <a:r>
              <a:rPr lang="en-US" dirty="0" smtClean="0"/>
              <a:t>Myelin pathology causing blocking should have been sought by stimulating the plexus in the </a:t>
            </a:r>
            <a:r>
              <a:rPr lang="en-US" dirty="0" err="1" smtClean="0"/>
              <a:t>supraclavicular</a:t>
            </a:r>
            <a:r>
              <a:rPr lang="en-US" dirty="0" smtClean="0"/>
              <a:t> region comparing the CMAP with the </a:t>
            </a:r>
            <a:r>
              <a:rPr lang="en-US" dirty="0" err="1" smtClean="0"/>
              <a:t>axillary</a:t>
            </a:r>
            <a:r>
              <a:rPr lang="en-US" dirty="0" smtClean="0"/>
              <a:t> response </a:t>
            </a:r>
          </a:p>
          <a:p>
            <a:r>
              <a:rPr lang="en-US" dirty="0" smtClean="0"/>
              <a:t>This latter type of lesion resolves more quickly </a:t>
            </a:r>
          </a:p>
          <a:p>
            <a:r>
              <a:rPr lang="en-US" dirty="0" smtClean="0"/>
              <a:t>Any of the following nerves can be damaged in the </a:t>
            </a:r>
            <a:r>
              <a:rPr lang="en-US" dirty="0" err="1" smtClean="0"/>
              <a:t>axilla</a:t>
            </a:r>
            <a:r>
              <a:rPr lang="en-US" dirty="0" smtClean="0"/>
              <a:t> : </a:t>
            </a:r>
            <a:r>
              <a:rPr lang="en-US" dirty="0" err="1" smtClean="0"/>
              <a:t>musculocutaneous</a:t>
            </a:r>
            <a:r>
              <a:rPr lang="en-US" dirty="0" smtClean="0"/>
              <a:t>, </a:t>
            </a:r>
            <a:r>
              <a:rPr lang="en-US" dirty="0" err="1" smtClean="0"/>
              <a:t>axillary</a:t>
            </a:r>
            <a:r>
              <a:rPr lang="en-US" dirty="0" smtClean="0"/>
              <a:t>, radial, </a:t>
            </a:r>
            <a:r>
              <a:rPr lang="en-US" dirty="0" err="1" smtClean="0"/>
              <a:t>ulnar</a:t>
            </a:r>
            <a:r>
              <a:rPr lang="en-US" dirty="0" smtClean="0"/>
              <a:t>, medial </a:t>
            </a:r>
            <a:r>
              <a:rPr lang="en-US" dirty="0" err="1" smtClean="0"/>
              <a:t>antebrachial</a:t>
            </a:r>
            <a:r>
              <a:rPr lang="en-US" dirty="0" smtClean="0"/>
              <a:t> </a:t>
            </a:r>
            <a:r>
              <a:rPr lang="en-US" dirty="0" err="1" smtClean="0"/>
              <a:t>cutaneous</a:t>
            </a:r>
            <a:r>
              <a:rPr lang="en-US" dirty="0" smtClean="0"/>
              <a:t>, and brachial </a:t>
            </a:r>
            <a:r>
              <a:rPr lang="en-US" dirty="0" err="1" smtClean="0"/>
              <a:t>cutaneous</a:t>
            </a:r>
            <a:r>
              <a:rPr lang="en-US" dirty="0" smtClean="0"/>
              <a:t> nerves can be traumatized </a:t>
            </a:r>
          </a:p>
          <a:p>
            <a:r>
              <a:rPr lang="en-US" dirty="0" smtClean="0"/>
              <a:t>All of the above except the brachial </a:t>
            </a:r>
            <a:r>
              <a:rPr lang="en-US" dirty="0" err="1" smtClean="0"/>
              <a:t>cutaneous</a:t>
            </a:r>
            <a:r>
              <a:rPr lang="en-US" dirty="0" smtClean="0"/>
              <a:t> nerve can be studied with nerve conduction / EMG testing.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62 YO Male with Slowly Progressive 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62 yr old right handed male noted insidious onset of weakness in his neck flexors, hands, and hips about 3 yrs ago </a:t>
            </a:r>
          </a:p>
          <a:p>
            <a:r>
              <a:rPr lang="en-US" dirty="0" smtClean="0"/>
              <a:t>He also described occasionally getting solid food stuck in his throat </a:t>
            </a:r>
          </a:p>
          <a:p>
            <a:r>
              <a:rPr lang="en-US" dirty="0" smtClean="0"/>
              <a:t>He denies </a:t>
            </a:r>
            <a:r>
              <a:rPr lang="en-US" dirty="0" err="1" smtClean="0"/>
              <a:t>dysarthria</a:t>
            </a:r>
            <a:r>
              <a:rPr lang="en-US" dirty="0" smtClean="0"/>
              <a:t>, </a:t>
            </a:r>
            <a:r>
              <a:rPr lang="en-US" dirty="0" err="1" smtClean="0"/>
              <a:t>dyspnea</a:t>
            </a:r>
            <a:r>
              <a:rPr lang="en-US" dirty="0" smtClean="0"/>
              <a:t>, </a:t>
            </a:r>
            <a:r>
              <a:rPr lang="en-US" dirty="0" err="1" smtClean="0"/>
              <a:t>ptosis</a:t>
            </a:r>
            <a:r>
              <a:rPr lang="en-US" dirty="0" smtClean="0"/>
              <a:t>, </a:t>
            </a:r>
            <a:r>
              <a:rPr lang="en-US" dirty="0" err="1" smtClean="0"/>
              <a:t>diplopia</a:t>
            </a:r>
            <a:r>
              <a:rPr lang="en-US" dirty="0" smtClean="0"/>
              <a:t>, or sensory loss </a:t>
            </a:r>
          </a:p>
          <a:p>
            <a:r>
              <a:rPr lang="en-US" dirty="0" smtClean="0"/>
              <a:t>No significant PMH or family history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Neurological Exam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4-/5 strength in the neck flexors </a:t>
            </a:r>
          </a:p>
          <a:p>
            <a:r>
              <a:rPr lang="en-US" dirty="0" smtClean="0"/>
              <a:t>5/5 strength in the neck extensors </a:t>
            </a:r>
          </a:p>
          <a:p>
            <a:r>
              <a:rPr lang="en-US" dirty="0" smtClean="0"/>
              <a:t>Upper extremity strength 5-/5 in the deltoid, 4+/5 in the biceps, 4/5 in triceps, 4+/5 in the wrist extensors, 4/5 wrist flexors, 4/5 strength in the hip flexors, abductors, and extensors, </a:t>
            </a:r>
          </a:p>
          <a:p>
            <a:r>
              <a:rPr lang="en-US" dirty="0" smtClean="0"/>
              <a:t>3-/5 strength in the knee extensors </a:t>
            </a:r>
          </a:p>
          <a:p>
            <a:r>
              <a:rPr lang="en-US" dirty="0" smtClean="0"/>
              <a:t>4/5 strength in the ankle </a:t>
            </a:r>
            <a:r>
              <a:rPr lang="en-US" dirty="0" err="1" smtClean="0"/>
              <a:t>dorsiflexors</a:t>
            </a:r>
            <a:r>
              <a:rPr lang="en-US" dirty="0" smtClean="0"/>
              <a:t>, 5/5 strength in the plantar flexors </a:t>
            </a:r>
          </a:p>
          <a:p>
            <a:r>
              <a:rPr lang="en-US" dirty="0" smtClean="0"/>
              <a:t>Serum CPK was 200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Sensory Conductions 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Nerve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Velocity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Ulnar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Sural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Conductions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Velocity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Median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Wrist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Elbow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Ulnar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Below Elbow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Above Elbow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Peroneal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Ankle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Fibular</a:t>
                      </a:r>
                      <a:r>
                        <a:rPr lang="en-US" baseline="0" dirty="0" smtClean="0"/>
                        <a:t> Head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Popliteal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Fossa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Needle EMG Exam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495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Muscle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Insertional</a:t>
                      </a:r>
                      <a:r>
                        <a:rPr lang="en-US" sz="1600" baseline="0" dirty="0" smtClean="0"/>
                        <a:t> Activity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Fibs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Amplitude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Polyphasics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Recruitment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Deltoid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Nl</a:t>
                      </a:r>
                      <a:r>
                        <a:rPr lang="en-US" sz="1600" dirty="0" smtClean="0"/>
                        <a:t>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Biceps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Brief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Triceps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Brief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FCU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Brief</a:t>
                      </a:r>
                      <a:r>
                        <a:rPr lang="en-US" sz="1400" baseline="0" dirty="0" smtClean="0"/>
                        <a:t> &amp; Long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FDI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Glut 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Brief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Vast Lat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Brief &amp; Long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Iliopsoas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Brief &amp; Long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Tib</a:t>
                      </a:r>
                      <a:r>
                        <a:rPr lang="en-US" baseline="0" dirty="0" smtClean="0"/>
                        <a:t> Ant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Brief &amp; Long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Thoracic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Paraspinals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differential diagnosis?</a:t>
            </a:r>
          </a:p>
          <a:p>
            <a:r>
              <a:rPr lang="en-US" dirty="0" smtClean="0"/>
              <a:t>How would you interpret this study ?</a:t>
            </a:r>
          </a:p>
          <a:p>
            <a:r>
              <a:rPr lang="en-US" dirty="0" smtClean="0"/>
              <a:t>What is the most common </a:t>
            </a:r>
            <a:r>
              <a:rPr lang="en-US" dirty="0" err="1" smtClean="0"/>
              <a:t>myopathy</a:t>
            </a:r>
            <a:r>
              <a:rPr lang="en-US" dirty="0" smtClean="0"/>
              <a:t> in this age group ? </a:t>
            </a:r>
          </a:p>
          <a:p>
            <a:r>
              <a:rPr lang="en-US" dirty="0" smtClean="0"/>
              <a:t>How would you proceed with the diagnostic evaluation 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Accidental Ingestion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Physical Exam:</a:t>
            </a:r>
          </a:p>
          <a:p>
            <a:r>
              <a:rPr lang="en-US" dirty="0" smtClean="0"/>
              <a:t>Transverse white </a:t>
            </a:r>
            <a:r>
              <a:rPr lang="en-US" dirty="0" err="1" smtClean="0"/>
              <a:t>stria</a:t>
            </a:r>
            <a:r>
              <a:rPr lang="en-US" dirty="0" smtClean="0"/>
              <a:t> were present above the </a:t>
            </a:r>
            <a:r>
              <a:rPr lang="en-US" dirty="0" err="1" smtClean="0"/>
              <a:t>lunula</a:t>
            </a:r>
            <a:r>
              <a:rPr lang="en-US" dirty="0" smtClean="0"/>
              <a:t> of several nails </a:t>
            </a:r>
          </a:p>
          <a:p>
            <a:r>
              <a:rPr lang="en-US" dirty="0" smtClean="0"/>
              <a:t>No weakness detected on manual muscle testing </a:t>
            </a:r>
          </a:p>
          <a:p>
            <a:r>
              <a:rPr lang="en-US" dirty="0"/>
              <a:t>T</a:t>
            </a:r>
            <a:r>
              <a:rPr lang="en-US" dirty="0" smtClean="0"/>
              <a:t>ouch, vibration, and joint position sensation were diminished below the knees bilaterally </a:t>
            </a:r>
          </a:p>
          <a:p>
            <a:r>
              <a:rPr lang="en-US" dirty="0" smtClean="0"/>
              <a:t>Plantar responses were flexor</a:t>
            </a:r>
          </a:p>
          <a:p>
            <a:r>
              <a:rPr lang="en-US" dirty="0" smtClean="0"/>
              <a:t>Nerves were normal to palpation </a:t>
            </a:r>
          </a:p>
          <a:p>
            <a:r>
              <a:rPr lang="en-US" dirty="0" smtClean="0"/>
              <a:t>DTRs were normal &amp; active in the upper extremities, but absent in the lower extremities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Differential Diagnosis : Inflammatory </a:t>
            </a:r>
            <a:r>
              <a:rPr lang="en-US" dirty="0" err="1" smtClean="0"/>
              <a:t>myopathy</a:t>
            </a:r>
            <a:r>
              <a:rPr lang="en-US" dirty="0" smtClean="0"/>
              <a:t>, myasthenia gravis, </a:t>
            </a:r>
            <a:r>
              <a:rPr lang="en-US" dirty="0" err="1" smtClean="0"/>
              <a:t>sarcoid</a:t>
            </a:r>
            <a:r>
              <a:rPr lang="en-US" dirty="0" smtClean="0"/>
              <a:t> </a:t>
            </a:r>
            <a:r>
              <a:rPr lang="en-US" dirty="0" err="1" smtClean="0"/>
              <a:t>myopathy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Interpretation of this study : </a:t>
            </a:r>
            <a:r>
              <a:rPr lang="en-US" dirty="0" err="1" smtClean="0"/>
              <a:t>myopathy</a:t>
            </a:r>
            <a:r>
              <a:rPr lang="en-US" dirty="0" smtClean="0"/>
              <a:t> with muscle membrane irritability </a:t>
            </a:r>
          </a:p>
          <a:p>
            <a:r>
              <a:rPr lang="en-US" dirty="0" smtClean="0"/>
              <a:t>Sporadic</a:t>
            </a:r>
            <a:r>
              <a:rPr lang="en-US" b="1" dirty="0" smtClean="0"/>
              <a:t> inclusion body </a:t>
            </a:r>
            <a:r>
              <a:rPr lang="en-US" b="1" dirty="0" err="1" smtClean="0"/>
              <a:t>myositis</a:t>
            </a:r>
            <a:r>
              <a:rPr lang="en-US" b="1" dirty="0" smtClean="0"/>
              <a:t> (IBM)</a:t>
            </a:r>
            <a:r>
              <a:rPr lang="en-US" dirty="0" smtClean="0"/>
              <a:t> is the most common muscle disease in old people. It causes progressive proximal and distal weakness with mild CPK elevation. The pathological changes of IBM are highly characteristic. </a:t>
            </a:r>
          </a:p>
          <a:p>
            <a:r>
              <a:rPr lang="en-US" dirty="0" smtClean="0"/>
              <a:t>How to Proceed with Diagnostic Evaluation : </a:t>
            </a:r>
            <a:r>
              <a:rPr lang="en-US" b="1" dirty="0" smtClean="0"/>
              <a:t>Muscle Biopsy is the key to accurate diagnosis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Biopsy in Inclusion Body </a:t>
            </a:r>
            <a:r>
              <a:rPr lang="en-US" dirty="0" err="1" smtClean="0"/>
              <a:t>Myositis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13-19b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524000"/>
            <a:ext cx="4381500" cy="3340894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76800" y="1371600"/>
            <a:ext cx="4038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6400" dirty="0" smtClean="0"/>
              <a:t>Light microscopy shows </a:t>
            </a:r>
            <a:r>
              <a:rPr lang="en-US" sz="6400" dirty="0" err="1" smtClean="0"/>
              <a:t>myofibers</a:t>
            </a:r>
            <a:r>
              <a:rPr lang="en-US" sz="6400" dirty="0" smtClean="0"/>
              <a:t> with vacuoles or cracks some of which are lined by basophilic granules. These are best seen in cryostat sections stained with modified </a:t>
            </a:r>
            <a:r>
              <a:rPr lang="en-US" sz="6400" dirty="0" err="1" smtClean="0"/>
              <a:t>Gomori</a:t>
            </a:r>
            <a:r>
              <a:rPr lang="en-US" sz="6400" dirty="0" smtClean="0"/>
              <a:t> </a:t>
            </a:r>
            <a:r>
              <a:rPr lang="en-US" sz="6400" dirty="0" err="1" smtClean="0"/>
              <a:t>trichrome</a:t>
            </a:r>
            <a:r>
              <a:rPr lang="en-US" sz="6400" dirty="0" smtClean="0"/>
              <a:t>. </a:t>
            </a:r>
          </a:p>
          <a:p>
            <a:r>
              <a:rPr lang="en-US" sz="6400" dirty="0" smtClean="0"/>
              <a:t>By electron microscopy, the abnormal fibers contain paired helical filaments similar to those of Alzheimer's disease, straight filaments, </a:t>
            </a:r>
            <a:r>
              <a:rPr lang="en-US" sz="6400" dirty="0" err="1" smtClean="0"/>
              <a:t>myelinoid</a:t>
            </a:r>
            <a:r>
              <a:rPr lang="en-US" sz="6400" dirty="0" smtClean="0"/>
              <a:t> membranous bodies, increased glycogen, and abnormal mitochondria. </a:t>
            </a:r>
          </a:p>
          <a:p>
            <a:r>
              <a:rPr lang="en-US" sz="6400" dirty="0" smtClean="0"/>
              <a:t>The filamentous inclusions of IBM have the optical properties of </a:t>
            </a:r>
            <a:r>
              <a:rPr lang="en-US" sz="6400" dirty="0" err="1" smtClean="0"/>
              <a:t>amyloid</a:t>
            </a:r>
            <a:r>
              <a:rPr lang="en-US" sz="6400" dirty="0" smtClean="0"/>
              <a:t> and contain </a:t>
            </a:r>
            <a:r>
              <a:rPr lang="en-US" sz="6400" b="1" dirty="0" smtClean="0"/>
              <a:t>beta </a:t>
            </a:r>
            <a:r>
              <a:rPr lang="en-US" sz="6400" b="1" dirty="0" err="1" smtClean="0"/>
              <a:t>amyloid</a:t>
            </a:r>
            <a:r>
              <a:rPr lang="en-US" sz="6400" b="1" dirty="0" smtClean="0"/>
              <a:t>,</a:t>
            </a:r>
            <a:r>
              <a:rPr lang="en-US" sz="6400" dirty="0" smtClean="0"/>
              <a:t> </a:t>
            </a:r>
            <a:r>
              <a:rPr lang="en-US" sz="6400" b="1" dirty="0" err="1" smtClean="0"/>
              <a:t>hyperphosphorylated</a:t>
            </a:r>
            <a:r>
              <a:rPr lang="en-US" sz="6400" b="1" dirty="0" smtClean="0"/>
              <a:t> tau protein, </a:t>
            </a:r>
            <a:r>
              <a:rPr lang="en-US" sz="6400" b="1" dirty="0" err="1" smtClean="0"/>
              <a:t>apolipoprotein</a:t>
            </a:r>
            <a:r>
              <a:rPr lang="en-US" sz="6400" b="1" dirty="0" smtClean="0"/>
              <a:t> E</a:t>
            </a:r>
            <a:r>
              <a:rPr lang="en-US" sz="6400" dirty="0" smtClean="0"/>
              <a:t>, </a:t>
            </a:r>
            <a:r>
              <a:rPr lang="en-US" sz="6400" dirty="0" err="1" smtClean="0"/>
              <a:t>presenillin</a:t>
            </a:r>
            <a:r>
              <a:rPr lang="en-US" sz="6400" dirty="0" smtClean="0"/>
              <a:t> 1, </a:t>
            </a:r>
            <a:r>
              <a:rPr lang="en-US" sz="6400" dirty="0" err="1" smtClean="0"/>
              <a:t>prion</a:t>
            </a:r>
            <a:r>
              <a:rPr lang="en-US" sz="6400" dirty="0" smtClean="0"/>
              <a:t> protein, and other proteins. </a:t>
            </a:r>
          </a:p>
          <a:p>
            <a:r>
              <a:rPr lang="en-US" sz="6400" dirty="0" smtClean="0"/>
              <a:t>The inflammatory component of IBM consists of </a:t>
            </a:r>
            <a:r>
              <a:rPr lang="en-US" sz="6400" dirty="0" err="1" smtClean="0"/>
              <a:t>cytotoxic</a:t>
            </a:r>
            <a:r>
              <a:rPr lang="en-US" sz="6400" dirty="0" smtClean="0"/>
              <a:t> T cells and macrophages, similar to </a:t>
            </a:r>
            <a:r>
              <a:rPr lang="en-US" sz="6400" dirty="0" err="1" smtClean="0"/>
              <a:t>polymyositis</a:t>
            </a:r>
            <a:r>
              <a:rPr lang="en-US" sz="6400" dirty="0" smtClean="0"/>
              <a:t>. </a:t>
            </a:r>
          </a:p>
          <a:p>
            <a:r>
              <a:rPr lang="en-US" sz="6400" dirty="0" smtClean="0"/>
              <a:t>The pathogenesis of IBM is not known but probably involves ageing of </a:t>
            </a:r>
            <a:r>
              <a:rPr lang="en-US" sz="6400" dirty="0" err="1" smtClean="0"/>
              <a:t>myofibers</a:t>
            </a:r>
            <a:r>
              <a:rPr lang="en-US" sz="6400" dirty="0" smtClean="0"/>
              <a:t>, oxidative damage, and an unknown trigger that initiates inflammation.</a:t>
            </a:r>
            <a:endParaRPr lang="en-US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Characteristic Findings :</a:t>
            </a:r>
          </a:p>
          <a:p>
            <a:r>
              <a:rPr lang="en-US" dirty="0" smtClean="0"/>
              <a:t>Common presenting patient complaint : </a:t>
            </a:r>
            <a:r>
              <a:rPr lang="en-US" b="1" dirty="0" smtClean="0"/>
              <a:t>difficulty ambulating &amp;  frequent falls</a:t>
            </a:r>
            <a:r>
              <a:rPr lang="en-US" dirty="0" smtClean="0"/>
              <a:t> secondary to knee buckling from quadriceps weakness.</a:t>
            </a:r>
          </a:p>
          <a:p>
            <a:r>
              <a:rPr lang="en-US" dirty="0" smtClean="0"/>
              <a:t>Weakness of the wrist and finger flexors is often disproportionate to that of their extensor counterparts. </a:t>
            </a:r>
          </a:p>
          <a:p>
            <a:r>
              <a:rPr lang="en-US" dirty="0" smtClean="0"/>
              <a:t>Loss of </a:t>
            </a:r>
            <a:r>
              <a:rPr lang="en-US" b="1" dirty="0" smtClean="0"/>
              <a:t>finger dexterity and grip strength </a:t>
            </a:r>
            <a:r>
              <a:rPr lang="en-US" dirty="0" smtClean="0"/>
              <a:t>may be a presenting or prominent symptom as well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Both </a:t>
            </a:r>
            <a:r>
              <a:rPr lang="en-US" b="1" dirty="0" smtClean="0"/>
              <a:t>proximal and distal muscles </a:t>
            </a:r>
            <a:r>
              <a:rPr lang="en-US" dirty="0" smtClean="0"/>
              <a:t>are affected and, unlike </a:t>
            </a:r>
            <a:r>
              <a:rPr lang="en-US" dirty="0" err="1" smtClean="0"/>
              <a:t>polymyositis</a:t>
            </a:r>
            <a:r>
              <a:rPr lang="en-US" dirty="0" smtClean="0"/>
              <a:t>/</a:t>
            </a:r>
            <a:r>
              <a:rPr lang="en-US" dirty="0" err="1" smtClean="0"/>
              <a:t>dermatomyositis</a:t>
            </a:r>
            <a:r>
              <a:rPr lang="en-US" dirty="0" smtClean="0"/>
              <a:t>, </a:t>
            </a:r>
            <a:r>
              <a:rPr lang="en-US" b="1" dirty="0" smtClean="0"/>
              <a:t>asymmetry is common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Early involvement of the </a:t>
            </a:r>
            <a:r>
              <a:rPr lang="en-US" b="1" dirty="0" smtClean="0"/>
              <a:t>knee extensors, ankle </a:t>
            </a:r>
            <a:r>
              <a:rPr lang="en-US" b="1" dirty="0" err="1" smtClean="0"/>
              <a:t>dorsiflexors</a:t>
            </a:r>
            <a:r>
              <a:rPr lang="en-US" b="1" dirty="0" smtClean="0"/>
              <a:t> and wrist/finger flexors </a:t>
            </a:r>
            <a:r>
              <a:rPr lang="en-US" dirty="0" smtClean="0"/>
              <a:t>is characteristic of IBM.</a:t>
            </a:r>
          </a:p>
          <a:p>
            <a:r>
              <a:rPr lang="en-US" b="1" dirty="0" smtClean="0"/>
              <a:t>Sensory and autonomic dysfunction is not present </a:t>
            </a:r>
            <a:r>
              <a:rPr lang="en-US" dirty="0" smtClean="0"/>
              <a:t>except in patients with a concurrent </a:t>
            </a:r>
            <a:r>
              <a:rPr lang="en-US" dirty="0" err="1" smtClean="0"/>
              <a:t>polyneuropathy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Myalgias</a:t>
            </a:r>
            <a:r>
              <a:rPr lang="en-US" dirty="0" smtClean="0"/>
              <a:t>, cramping and muscle tenderness are relatively uncommon. </a:t>
            </a:r>
          </a:p>
          <a:p>
            <a:r>
              <a:rPr lang="en-US" b="1" dirty="0" smtClean="0"/>
              <a:t>Facial weakness and </a:t>
            </a:r>
            <a:r>
              <a:rPr lang="en-US" b="1" dirty="0" err="1" smtClean="0"/>
              <a:t>dysphagia</a:t>
            </a:r>
            <a:r>
              <a:rPr lang="en-US" b="1" dirty="0" smtClean="0"/>
              <a:t> </a:t>
            </a:r>
            <a:r>
              <a:rPr lang="en-US" dirty="0" smtClean="0"/>
              <a:t>may be found in approximately one third of patients.</a:t>
            </a:r>
          </a:p>
          <a:p>
            <a:r>
              <a:rPr lang="en-US" dirty="0" smtClean="0"/>
              <a:t>It may manifest as a feeling of stasis, a need to swallow repeatedly, regurgitation or choking.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Clinical suspicion should be very high when the </a:t>
            </a:r>
            <a:r>
              <a:rPr lang="en-US" b="1" dirty="0" smtClean="0"/>
              <a:t>pattern of weakness affects the finger and wrist flexors out of proportion to the finger and wrist extensors </a:t>
            </a:r>
            <a:r>
              <a:rPr lang="en-US" b="1" u="sng" dirty="0" smtClean="0"/>
              <a:t>or</a:t>
            </a:r>
            <a:r>
              <a:rPr lang="en-US" b="1" dirty="0" smtClean="0"/>
              <a:t> the knee extensors disproportionate to the hip flexors. </a:t>
            </a:r>
          </a:p>
          <a:p>
            <a:pPr>
              <a:defRPr/>
            </a:pPr>
            <a:r>
              <a:rPr lang="en-US" b="1" dirty="0" smtClean="0"/>
              <a:t>Prominent muscle atrophy</a:t>
            </a:r>
            <a:r>
              <a:rPr lang="en-US" dirty="0" smtClean="0"/>
              <a:t>, especially of the quadriceps, is common.</a:t>
            </a:r>
          </a:p>
          <a:p>
            <a:pPr>
              <a:defRPr/>
            </a:pPr>
            <a:r>
              <a:rPr lang="en-US" dirty="0" smtClean="0"/>
              <a:t>Facial muscle weakness may occur, but </a:t>
            </a:r>
            <a:r>
              <a:rPr lang="en-US" b="1" dirty="0" err="1" smtClean="0"/>
              <a:t>extraocular</a:t>
            </a:r>
            <a:r>
              <a:rPr lang="en-US" b="1" dirty="0" smtClean="0"/>
              <a:t> muscles are not affected and </a:t>
            </a:r>
            <a:r>
              <a:rPr lang="en-US" b="1" dirty="0" err="1" smtClean="0"/>
              <a:t>ptosis</a:t>
            </a:r>
            <a:r>
              <a:rPr lang="en-US" b="1" dirty="0" smtClean="0"/>
              <a:t> is not seen.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DTR’s may be </a:t>
            </a:r>
            <a:r>
              <a:rPr lang="en-US" b="1" dirty="0" smtClean="0"/>
              <a:t>normal or decreased</a:t>
            </a:r>
            <a:r>
              <a:rPr lang="en-US" dirty="0" smtClean="0"/>
              <a:t>. </a:t>
            </a:r>
          </a:p>
          <a:p>
            <a:r>
              <a:rPr lang="en-US" b="1" dirty="0" smtClean="0"/>
              <a:t>Cognitive decline or UMN dysfunction is not seen </a:t>
            </a:r>
            <a:r>
              <a:rPr lang="en-US" dirty="0" smtClean="0"/>
              <a:t>and the presence of such findings should raise suspicion for other processes.</a:t>
            </a:r>
          </a:p>
          <a:p>
            <a:r>
              <a:rPr lang="en-US" dirty="0" smtClean="0"/>
              <a:t>Examination for skin lesions, joint swelling/tenderness and other systemic signs suggesting a concomitant autoimmune disorder should be performed.</a:t>
            </a:r>
          </a:p>
          <a:p>
            <a:endParaRPr lang="en-US" dirty="0"/>
          </a:p>
        </p:txBody>
      </p:sp>
      <p:pic>
        <p:nvPicPr>
          <p:cNvPr id="5" name="Picture 5" descr="f06607619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752600"/>
            <a:ext cx="3780495" cy="4115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Differential Diagnosis :</a:t>
            </a:r>
          </a:p>
          <a:p>
            <a:pPr lvl="1"/>
            <a:r>
              <a:rPr lang="en-US" dirty="0" err="1" smtClean="0"/>
              <a:t>Polymyositis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Dermatomyositis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CIDP</a:t>
            </a:r>
          </a:p>
          <a:p>
            <a:pPr lvl="1"/>
            <a:r>
              <a:rPr lang="en-US" dirty="0" smtClean="0"/>
              <a:t>Myasthenia Gravis </a:t>
            </a:r>
          </a:p>
          <a:p>
            <a:pPr lvl="1"/>
            <a:r>
              <a:rPr lang="en-US" dirty="0" smtClean="0"/>
              <a:t>Motor Neuron Disease </a:t>
            </a:r>
          </a:p>
          <a:p>
            <a:pPr lvl="1"/>
            <a:r>
              <a:rPr lang="en-US" dirty="0" smtClean="0"/>
              <a:t>CIDP </a:t>
            </a:r>
          </a:p>
          <a:p>
            <a:pPr lvl="1"/>
            <a:r>
              <a:rPr lang="en-US" dirty="0" smtClean="0"/>
              <a:t>Hypothyroid </a:t>
            </a:r>
            <a:r>
              <a:rPr lang="en-US" dirty="0" err="1" smtClean="0"/>
              <a:t>Myopathy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Recommended Lab Tests :</a:t>
            </a:r>
          </a:p>
          <a:p>
            <a:pPr lvl="1"/>
            <a:r>
              <a:rPr lang="en-US" dirty="0" smtClean="0"/>
              <a:t>TFTs to rule out thyroid disease.</a:t>
            </a:r>
          </a:p>
          <a:p>
            <a:pPr lvl="1"/>
            <a:r>
              <a:rPr lang="en-US" dirty="0" smtClean="0"/>
              <a:t>Standard serum studies (CBC, </a:t>
            </a:r>
            <a:r>
              <a:rPr lang="en-US" dirty="0" err="1" smtClean="0"/>
              <a:t>Chem</a:t>
            </a:r>
            <a:r>
              <a:rPr lang="en-US" dirty="0" smtClean="0"/>
              <a:t> 20).</a:t>
            </a:r>
          </a:p>
          <a:p>
            <a:pPr lvl="1"/>
            <a:r>
              <a:rPr lang="en-US" dirty="0" smtClean="0"/>
              <a:t>ANA, rheumatoid factor (RF), double-stranded DNA (</a:t>
            </a:r>
            <a:r>
              <a:rPr lang="en-US" dirty="0" err="1" smtClean="0"/>
              <a:t>ds</a:t>
            </a:r>
            <a:r>
              <a:rPr lang="en-US" dirty="0" smtClean="0"/>
              <a:t>-DNA), ESR, scl-70, anti-Ro, and anti-La to rule out other autoimmune diseases.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 OF IBM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Motor Neuron Disease –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UMN signs are not present in IBM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Smaller MUAPs on EMG in IBM whereas there are fasciculation potentials in MND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Muscle biopsy in motor neuron disease reveals </a:t>
            </a:r>
            <a:r>
              <a:rPr lang="en-US" dirty="0" err="1" smtClean="0"/>
              <a:t>denervation</a:t>
            </a:r>
            <a:r>
              <a:rPr lang="en-US" dirty="0" smtClean="0"/>
              <a:t> atrophy. 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Acid Maltase Deficiency - 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Proximal  weakness in acid maltase deficiency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Respiratory failure seen in about one third of adults with acid maltase deficiency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err="1" smtClean="0"/>
              <a:t>Insertional</a:t>
            </a:r>
            <a:r>
              <a:rPr lang="en-US" dirty="0" smtClean="0"/>
              <a:t> activity is prominently increased with CRDs and </a:t>
            </a:r>
            <a:r>
              <a:rPr lang="en-US" dirty="0" err="1" smtClean="0"/>
              <a:t>myotonic</a:t>
            </a:r>
            <a:r>
              <a:rPr lang="en-US" dirty="0" smtClean="0"/>
              <a:t> discharges in acid maltase deficiency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Muscle biopsy shows glycogen-laden vacuoles in acid maltase deficiency, not seen in IBM  </a:t>
            </a:r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 of IBM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Myasthenia Gravis –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err="1" smtClean="0"/>
              <a:t>Ptosis</a:t>
            </a:r>
            <a:r>
              <a:rPr lang="en-US" dirty="0" smtClean="0"/>
              <a:t> &amp; </a:t>
            </a:r>
            <a:r>
              <a:rPr lang="en-US" dirty="0" err="1" smtClean="0"/>
              <a:t>opthalmoparesis</a:t>
            </a:r>
            <a:r>
              <a:rPr lang="en-US" dirty="0" smtClean="0"/>
              <a:t> not seen in IBM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repetitive nerve stimulation often shows abnormal decrement (rarely seen in IBM)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antibodies to Ach receptors or muscle-specific </a:t>
            </a:r>
            <a:r>
              <a:rPr lang="en-US" dirty="0" err="1" smtClean="0"/>
              <a:t>kinase</a:t>
            </a:r>
            <a:r>
              <a:rPr lang="en-US" dirty="0" smtClean="0"/>
              <a:t> (</a:t>
            </a:r>
            <a:r>
              <a:rPr lang="en-US" dirty="0" err="1" smtClean="0"/>
              <a:t>MuSK</a:t>
            </a:r>
            <a:r>
              <a:rPr lang="en-US" dirty="0" smtClean="0"/>
              <a:t>) absent in IBM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Hypothyroid </a:t>
            </a:r>
            <a:r>
              <a:rPr lang="en-US" dirty="0" err="1" smtClean="0"/>
              <a:t>myopathy</a:t>
            </a:r>
            <a:r>
              <a:rPr lang="en-US" dirty="0" smtClean="0"/>
              <a:t> –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Psychomotor slowing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err="1" smtClean="0"/>
              <a:t>Myxedema</a:t>
            </a:r>
            <a:r>
              <a:rPr lang="en-US" dirty="0" smtClean="0"/>
              <a:t> 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Elevated TSH levels 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CIDP –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Most CIDP patients have sensory signs &amp; symptoms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NCVS consistent with </a:t>
            </a:r>
            <a:r>
              <a:rPr lang="en-US" dirty="0" err="1" smtClean="0"/>
              <a:t>demyelination</a:t>
            </a:r>
            <a:r>
              <a:rPr lang="en-US" dirty="0" smtClean="0"/>
              <a:t>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EMG shows chronic </a:t>
            </a:r>
            <a:r>
              <a:rPr lang="en-US" dirty="0" err="1" smtClean="0"/>
              <a:t>denervation</a:t>
            </a:r>
            <a:r>
              <a:rPr lang="en-US" dirty="0" smtClean="0"/>
              <a:t> &amp; </a:t>
            </a:r>
            <a:r>
              <a:rPr lang="en-US" dirty="0" err="1" smtClean="0"/>
              <a:t>reinnervation</a:t>
            </a:r>
            <a:r>
              <a:rPr lang="en-US" dirty="0" smtClean="0"/>
              <a:t> with no </a:t>
            </a:r>
            <a:r>
              <a:rPr lang="en-US" dirty="0" err="1" smtClean="0"/>
              <a:t>myopathic</a:t>
            </a:r>
            <a:r>
              <a:rPr lang="en-US" dirty="0" smtClean="0"/>
              <a:t> changes in CIDP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Clinical features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Duration of illness greater than 6 months  </a:t>
            </a:r>
          </a:p>
          <a:p>
            <a:r>
              <a:rPr lang="en-US" dirty="0" smtClean="0"/>
              <a:t>Age of onset greater than 30 years old  </a:t>
            </a:r>
          </a:p>
          <a:p>
            <a:r>
              <a:rPr lang="en-US" dirty="0" smtClean="0"/>
              <a:t>Muscle weakness 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Laboratory features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Serum CPK &lt; 12 times normal  </a:t>
            </a:r>
          </a:p>
          <a:p>
            <a:r>
              <a:rPr lang="en-US" dirty="0" smtClean="0"/>
              <a:t>NCS/EMG studies 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Muscle Biopsy is required for diagnosis </a:t>
            </a:r>
          </a:p>
          <a:p>
            <a:r>
              <a:rPr lang="en-US" dirty="0" smtClean="0"/>
              <a:t>There is no effective treatment available for this disorder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EMG Findings in IBM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EMG / NCVS testing often reveals normal motor &amp; sensory findings </a:t>
            </a:r>
          </a:p>
          <a:p>
            <a:r>
              <a:rPr lang="en-US" dirty="0" smtClean="0"/>
              <a:t>EMG in the acute stage reveals </a:t>
            </a:r>
            <a:r>
              <a:rPr lang="en-US" dirty="0" err="1" smtClean="0"/>
              <a:t>myopathic</a:t>
            </a:r>
            <a:r>
              <a:rPr lang="en-US" dirty="0" smtClean="0"/>
              <a:t> MUAPs with increased </a:t>
            </a:r>
            <a:r>
              <a:rPr lang="en-US" dirty="0" err="1" smtClean="0"/>
              <a:t>insertional</a:t>
            </a:r>
            <a:r>
              <a:rPr lang="en-US" dirty="0" smtClean="0"/>
              <a:t> activity, fibs, PSWs &amp; CRDs.</a:t>
            </a:r>
          </a:p>
          <a:p>
            <a:r>
              <a:rPr lang="en-US" dirty="0" smtClean="0"/>
              <a:t>In the chronic stages some of the MUAPs are found to be high in amplitude, long in duration and </a:t>
            </a:r>
            <a:r>
              <a:rPr lang="en-US" dirty="0" err="1" smtClean="0"/>
              <a:t>polyphasic</a:t>
            </a:r>
            <a:r>
              <a:rPr lang="en-US" dirty="0" smtClean="0"/>
              <a:t> with satellite potentials.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Within 2 yrs of onset, it is common to encounter both long &amp; short-duration MUAPs within the same muscle. </a:t>
            </a:r>
          </a:p>
          <a:p>
            <a:r>
              <a:rPr lang="en-US" dirty="0" smtClean="0"/>
              <a:t>Because of the chronic nature of inclusion body </a:t>
            </a:r>
            <a:r>
              <a:rPr lang="en-US" dirty="0" err="1" smtClean="0"/>
              <a:t>myositis</a:t>
            </a:r>
            <a:r>
              <a:rPr lang="en-US" dirty="0" smtClean="0"/>
              <a:t>, needle EMG often discloses mixed </a:t>
            </a:r>
            <a:r>
              <a:rPr lang="en-US" dirty="0" err="1" smtClean="0"/>
              <a:t>myopathic</a:t>
            </a:r>
            <a:r>
              <a:rPr lang="en-US" dirty="0" smtClean="0"/>
              <a:t> &amp; </a:t>
            </a:r>
            <a:r>
              <a:rPr lang="en-US" dirty="0" err="1" smtClean="0"/>
              <a:t>neurogenic</a:t>
            </a:r>
            <a:r>
              <a:rPr lang="en-US" dirty="0" smtClean="0"/>
              <a:t> features.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heterogenous</a:t>
            </a:r>
            <a:r>
              <a:rPr lang="en-US" dirty="0" smtClean="0"/>
              <a:t> profile of IBM can make  </a:t>
            </a:r>
            <a:r>
              <a:rPr lang="en-US" dirty="0" err="1" smtClean="0"/>
              <a:t>electrodiagnosis</a:t>
            </a:r>
            <a:r>
              <a:rPr lang="en-US" dirty="0" smtClean="0"/>
              <a:t> difficult – hence the necessity of biopsy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the Residents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 neurological features suggest ?</a:t>
            </a:r>
          </a:p>
          <a:p>
            <a:r>
              <a:rPr lang="en-US" dirty="0" smtClean="0"/>
              <a:t>How would you design an EMG / NCV study to elucidate the nature of the patient’s disorder ? </a:t>
            </a:r>
          </a:p>
          <a:p>
            <a:r>
              <a:rPr lang="en-US" dirty="0" smtClean="0"/>
              <a:t>Which conductions would you perform ? </a:t>
            </a:r>
          </a:p>
          <a:p>
            <a:r>
              <a:rPr lang="en-US" dirty="0" smtClean="0"/>
              <a:t>Which muscles would you study on needle exam 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EMG Findings in IBM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Electromyographers</a:t>
            </a:r>
            <a:r>
              <a:rPr lang="en-US" dirty="0" smtClean="0"/>
              <a:t> have commented that the combination of neuropathic and </a:t>
            </a:r>
            <a:r>
              <a:rPr lang="en-US" dirty="0" err="1" smtClean="0"/>
              <a:t>myopathic</a:t>
            </a:r>
            <a:r>
              <a:rPr lang="en-US" dirty="0" smtClean="0"/>
              <a:t> findings on EMG should suggest IBM, however, this finding is simply consistent with a very chronic </a:t>
            </a:r>
            <a:r>
              <a:rPr lang="en-US" dirty="0" err="1" smtClean="0"/>
              <a:t>myopathy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only EMG clue that the disorder is </a:t>
            </a:r>
            <a:r>
              <a:rPr lang="en-US" dirty="0" err="1" smtClean="0"/>
              <a:t>myopathic</a:t>
            </a:r>
            <a:r>
              <a:rPr lang="en-US" dirty="0" smtClean="0"/>
              <a:t> is that the magnitude of the MUAP abnormalities appears too great for the mild degree of decreased recruitment. </a:t>
            </a:r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60 year old woman with 10 yr history of leg weakness &amp; unsteadiness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Long history of impaired sensation over tips of fingers and toes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Long history of aching discomfort in both feet which worsens with weight bearing &amp; activity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PMH : HTN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Family History : 30 yr old son seeing a podiatrist for problems with his feet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Bilateral </a:t>
            </a:r>
            <a:r>
              <a:rPr lang="en-US" dirty="0" err="1" smtClean="0"/>
              <a:t>pes</a:t>
            </a:r>
            <a:r>
              <a:rPr lang="en-US" dirty="0" smtClean="0"/>
              <a:t> </a:t>
            </a:r>
            <a:r>
              <a:rPr lang="en-US" dirty="0" err="1" smtClean="0"/>
              <a:t>cavus</a:t>
            </a:r>
            <a:r>
              <a:rPr lang="en-US" dirty="0" smtClean="0"/>
              <a:t> deformities </a:t>
            </a:r>
          </a:p>
          <a:p>
            <a:r>
              <a:rPr lang="en-US" dirty="0" smtClean="0"/>
              <a:t>No hammer toes </a:t>
            </a:r>
          </a:p>
          <a:p>
            <a:r>
              <a:rPr lang="en-US" dirty="0" smtClean="0"/>
              <a:t>No skin changes</a:t>
            </a:r>
          </a:p>
          <a:p>
            <a:r>
              <a:rPr lang="en-US" dirty="0" smtClean="0"/>
              <a:t>Atrophy of the </a:t>
            </a:r>
            <a:r>
              <a:rPr lang="en-US" dirty="0" err="1" smtClean="0"/>
              <a:t>intrinsics</a:t>
            </a:r>
            <a:r>
              <a:rPr lang="en-US" dirty="0" smtClean="0"/>
              <a:t> of both hands</a:t>
            </a:r>
          </a:p>
          <a:p>
            <a:r>
              <a:rPr lang="en-US" dirty="0" smtClean="0"/>
              <a:t>Distal legs are thin </a:t>
            </a:r>
          </a:p>
          <a:p>
            <a:r>
              <a:rPr lang="en-US" dirty="0" smtClean="0"/>
              <a:t>Unable to wiggle her toes </a:t>
            </a:r>
          </a:p>
          <a:p>
            <a:r>
              <a:rPr lang="en-US" dirty="0" smtClean="0"/>
              <a:t>Pin &amp; light touch sensation decreased in all four extremities in a glove &amp; stocking distribution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Manual Muscle Testing 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Toe Flexors &amp; Extensors : 0/5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Ankle </a:t>
            </a:r>
            <a:r>
              <a:rPr lang="en-US" dirty="0" err="1" smtClean="0"/>
              <a:t>Dorsiflexors</a:t>
            </a:r>
            <a:r>
              <a:rPr lang="en-US" dirty="0" smtClean="0"/>
              <a:t> &amp; Plantar Flexors : 4-/5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Hand </a:t>
            </a:r>
            <a:r>
              <a:rPr lang="en-US" dirty="0" err="1" smtClean="0"/>
              <a:t>Intrinsics</a:t>
            </a:r>
            <a:r>
              <a:rPr lang="en-US" dirty="0" smtClean="0"/>
              <a:t> : 4-/5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Deep Tendon Reflexes : +1 in uppers, 0 in lower extremities 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Steppage</a:t>
            </a:r>
            <a:r>
              <a:rPr lang="en-US" dirty="0" smtClean="0"/>
              <a:t> gait noted; unable to walk on heels or toes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Conductions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1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Nerve 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Latency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SNAP Amplitude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Conduction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Velocity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Right &amp; Left Sural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NR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NR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NR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Right &amp; left Median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NR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NR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NR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Right &amp; Left Ulnar 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NR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NR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NR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Right &amp; Left Radial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NR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NR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NR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Conductions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734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Nerve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Latency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CMAP Amplitude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Conduction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Velocity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R &amp; L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Tibial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NR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NR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NR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R &amp; L Peroneal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NR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NR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NR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R &amp; L Median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10.9 /11.3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4.2/4.1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24/23.5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R &amp; L Ulnar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6.9 / 7.1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3.1/2.7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act" pitchFamily="34" charset="0"/>
                        </a:rPr>
                        <a:t>21/22.5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Needle EMG Findings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76400"/>
          <a:ext cx="8229600" cy="42184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Muscle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Insertional</a:t>
                      </a: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Activity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Recruitment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Fibs / Positive Waves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Polyphasics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Tib Ant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Inc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Dec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+1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NL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Med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Gastro</a:t>
                      </a:r>
                      <a:endParaRPr kumimoji="1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Inc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Dec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+1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NL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Abd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Hallucis</a:t>
                      </a: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Dec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Dec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Rare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NL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EDB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Dec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Dec 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Rare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NL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FDL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Inc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Dec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+1</a:t>
                      </a: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NL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Diagnosis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Findings are consistent with a primary, </a:t>
            </a:r>
            <a:r>
              <a:rPr lang="en-US" dirty="0" err="1" smtClean="0"/>
              <a:t>demyelinating</a:t>
            </a:r>
            <a:r>
              <a:rPr lang="en-US" dirty="0" smtClean="0"/>
              <a:t>, </a:t>
            </a:r>
            <a:r>
              <a:rPr lang="en-US" dirty="0" err="1" smtClean="0"/>
              <a:t>sensorimotor</a:t>
            </a:r>
            <a:r>
              <a:rPr lang="en-US" dirty="0" smtClean="0"/>
              <a:t> peripheral neuropathy </a:t>
            </a:r>
          </a:p>
          <a:p>
            <a:r>
              <a:rPr lang="en-US" dirty="0" smtClean="0"/>
              <a:t>Uniform &amp; symmetrical slowing of motor conduction studies in the absence of conduction block is suggestive of an inherited rather than an acquired disorder </a:t>
            </a:r>
          </a:p>
          <a:p>
            <a:r>
              <a:rPr lang="en-US" dirty="0" smtClean="0"/>
              <a:t>Based on EMG, clinical findings, and family history, Charcot Marie Tooth Disease (HSMN)  – </a:t>
            </a:r>
            <a:r>
              <a:rPr lang="en-US" dirty="0" err="1" smtClean="0"/>
              <a:t>Demyelinating</a:t>
            </a:r>
            <a:r>
              <a:rPr lang="en-US" dirty="0" smtClean="0"/>
              <a:t> Form is the most likely diagnosis  </a:t>
            </a:r>
            <a:endParaRPr lang="en-US" dirty="0"/>
          </a:p>
        </p:txBody>
      </p:sp>
      <p:pic>
        <p:nvPicPr>
          <p:cNvPr id="5" name="Content Placeholder 4" descr="29FF2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38800" y="1447800"/>
            <a:ext cx="2040255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CMT </a:t>
            </a:r>
            <a:endParaRPr lang="en-US" dirty="0"/>
          </a:p>
        </p:txBody>
      </p:sp>
      <p:pic>
        <p:nvPicPr>
          <p:cNvPr id="5" name="Content Placeholder 4" descr="hands_up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90562" y="1939131"/>
            <a:ext cx="3571875" cy="38481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CMT 1 is a hereditary disorder with </a:t>
            </a:r>
            <a:r>
              <a:rPr lang="en-US" dirty="0" err="1" smtClean="0"/>
              <a:t>autosomal</a:t>
            </a:r>
            <a:r>
              <a:rPr lang="en-US" dirty="0" smtClean="0"/>
              <a:t> dominant mode of inheritance</a:t>
            </a:r>
          </a:p>
          <a:p>
            <a:r>
              <a:rPr lang="en-US" dirty="0" smtClean="0"/>
              <a:t> Age of Onset varies between birth through age 40</a:t>
            </a:r>
          </a:p>
          <a:p>
            <a:r>
              <a:rPr lang="en-US" dirty="0" smtClean="0"/>
              <a:t>Most common symptoms are related to muscle weakness, muscle atrophy, or foot deformity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Conduction Results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Motor</a:t>
                      </a:r>
                      <a:r>
                        <a:rPr lang="en-US" baseline="0" dirty="0" smtClean="0"/>
                        <a:t> Conduction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Conduction</a:t>
                      </a:r>
                      <a:r>
                        <a:rPr lang="en-US" baseline="0" dirty="0" smtClean="0"/>
                        <a:t> Velocity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Median</a:t>
                      </a:r>
                      <a:r>
                        <a:rPr lang="en-US" baseline="0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</a:t>
                      </a:r>
                      <a:r>
                        <a:rPr lang="en-US" dirty="0" err="1" smtClean="0"/>
                        <a:t>Peroneal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 </a:t>
                      </a:r>
                      <a:r>
                        <a:rPr lang="en-US" dirty="0" err="1" smtClean="0"/>
                        <a:t>Peroneal</a:t>
                      </a:r>
                      <a:r>
                        <a:rPr lang="en-US" baseline="0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foot deformities seen in CMT patients include </a:t>
            </a:r>
            <a:r>
              <a:rPr lang="en-US" dirty="0" err="1" smtClean="0"/>
              <a:t>pes</a:t>
            </a:r>
            <a:r>
              <a:rPr lang="en-US" dirty="0" smtClean="0"/>
              <a:t> </a:t>
            </a:r>
            <a:r>
              <a:rPr lang="en-US" dirty="0" err="1" smtClean="0"/>
              <a:t>cavus</a:t>
            </a:r>
            <a:r>
              <a:rPr lang="en-US" dirty="0" smtClean="0"/>
              <a:t>, hammer toes, and </a:t>
            </a:r>
            <a:r>
              <a:rPr lang="en-US" dirty="0" err="1" smtClean="0"/>
              <a:t>pes</a:t>
            </a:r>
            <a:r>
              <a:rPr lang="en-US" dirty="0" smtClean="0"/>
              <a:t> </a:t>
            </a:r>
            <a:r>
              <a:rPr lang="en-US" dirty="0" err="1" smtClean="0"/>
              <a:t>equinovarus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findings in CMT Type 1 seen on exam include distal muscle weakness, atrophy, distal </a:t>
            </a:r>
            <a:r>
              <a:rPr lang="en-US" dirty="0" err="1" smtClean="0"/>
              <a:t>areflexia</a:t>
            </a:r>
            <a:r>
              <a:rPr lang="en-US" dirty="0" smtClean="0"/>
              <a:t> or </a:t>
            </a:r>
            <a:r>
              <a:rPr lang="en-US" dirty="0" err="1" smtClean="0"/>
              <a:t>hyporeflexia</a:t>
            </a:r>
            <a:r>
              <a:rPr lang="en-US" dirty="0" smtClean="0"/>
              <a:t> and foot abnormalities </a:t>
            </a:r>
          </a:p>
          <a:p>
            <a:r>
              <a:rPr lang="en-US" dirty="0" smtClean="0"/>
              <a:t>Distal loss of sensation is frequently noted </a:t>
            </a:r>
          </a:p>
          <a:p>
            <a:r>
              <a:rPr lang="en-US" dirty="0" smtClean="0"/>
              <a:t>Pain is rare </a:t>
            </a:r>
          </a:p>
          <a:p>
            <a:r>
              <a:rPr lang="en-US" dirty="0" err="1" smtClean="0"/>
              <a:t>Steppage</a:t>
            </a:r>
            <a:r>
              <a:rPr lang="en-US" dirty="0" smtClean="0"/>
              <a:t> gait and claw hands are seen late in the disease course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Enlargement of peripheral nerves is frequently seen in Type 1 patients </a:t>
            </a:r>
          </a:p>
          <a:p>
            <a:r>
              <a:rPr lang="en-US" dirty="0" smtClean="0"/>
              <a:t>On the right : Onion bulb formation around a peripheral nerve in CMT Type 1 : Electron micrograph of </a:t>
            </a:r>
            <a:r>
              <a:rPr lang="en-US" dirty="0" err="1" smtClean="0"/>
              <a:t>sural</a:t>
            </a:r>
            <a:r>
              <a:rPr lang="en-US" dirty="0" smtClean="0"/>
              <a:t> nerve from an individual with CMT 1 showing characteristic concentric Schwann cell </a:t>
            </a:r>
            <a:r>
              <a:rPr lang="en-US" dirty="0" err="1" smtClean="0"/>
              <a:t>cytoplasmic</a:t>
            </a:r>
            <a:r>
              <a:rPr lang="en-US" dirty="0" smtClean="0"/>
              <a:t> processes surrounding a </a:t>
            </a:r>
            <a:r>
              <a:rPr lang="en-US" dirty="0" err="1" smtClean="0"/>
              <a:t>myelinated</a:t>
            </a:r>
            <a:r>
              <a:rPr lang="en-US" dirty="0" smtClean="0"/>
              <a:t> axon.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2122_fig_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828800"/>
            <a:ext cx="4038600" cy="28397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85 yr old Female with Progressive Leg Weakness &amp; </a:t>
            </a:r>
            <a:r>
              <a:rPr lang="en-US" dirty="0" err="1" smtClean="0"/>
              <a:t>Myalgias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month history of progressive leg weakness and </a:t>
            </a:r>
            <a:r>
              <a:rPr lang="en-US" dirty="0" err="1" smtClean="0"/>
              <a:t>myalgias</a:t>
            </a:r>
            <a:r>
              <a:rPr lang="en-US" dirty="0" smtClean="0"/>
              <a:t> with significant difficulty going up stairs </a:t>
            </a:r>
          </a:p>
          <a:p>
            <a:r>
              <a:rPr lang="en-US" dirty="0" smtClean="0"/>
              <a:t>No upper extremity weakness </a:t>
            </a:r>
          </a:p>
          <a:p>
            <a:r>
              <a:rPr lang="en-US" dirty="0" smtClean="0"/>
              <a:t>No cramps or </a:t>
            </a:r>
            <a:r>
              <a:rPr lang="en-US" dirty="0" err="1" smtClean="0"/>
              <a:t>fasciculations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No sensory symptoms 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dysphagia</a:t>
            </a:r>
            <a:r>
              <a:rPr lang="en-US" dirty="0" smtClean="0"/>
              <a:t>, no SOB, no ocular symptoms </a:t>
            </a:r>
          </a:p>
          <a:p>
            <a:r>
              <a:rPr lang="en-US" dirty="0" smtClean="0"/>
              <a:t>PMH : hypertension &amp; hypercholesterolemia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85 yr old with Leg Weakness &amp; </a:t>
            </a:r>
            <a:r>
              <a:rPr lang="en-US" dirty="0" err="1" smtClean="0"/>
              <a:t>Myalgias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Medications : </a:t>
            </a:r>
            <a:r>
              <a:rPr lang="en-US" dirty="0" err="1" smtClean="0"/>
              <a:t>Atorvastatin</a:t>
            </a:r>
            <a:r>
              <a:rPr lang="en-US" dirty="0" smtClean="0"/>
              <a:t>, </a:t>
            </a:r>
            <a:r>
              <a:rPr lang="en-US" dirty="0" err="1" smtClean="0"/>
              <a:t>Enalapril</a:t>
            </a:r>
            <a:r>
              <a:rPr lang="en-US" dirty="0" smtClean="0"/>
              <a:t>, </a:t>
            </a:r>
            <a:r>
              <a:rPr lang="en-US" dirty="0" err="1" smtClean="0"/>
              <a:t>Nifedipine</a:t>
            </a:r>
            <a:r>
              <a:rPr lang="en-US" dirty="0" smtClean="0"/>
              <a:t>, ASA, </a:t>
            </a:r>
            <a:r>
              <a:rPr lang="en-US" dirty="0" err="1" smtClean="0"/>
              <a:t>Atenolol</a:t>
            </a:r>
            <a:r>
              <a:rPr lang="en-US" dirty="0" smtClean="0"/>
              <a:t> </a:t>
            </a:r>
          </a:p>
          <a:p>
            <a:r>
              <a:rPr lang="en-US" dirty="0" smtClean="0"/>
              <a:t>Neurological Exam : mild weakness in her deltoids and biceps bilaterally at 4+/5</a:t>
            </a:r>
          </a:p>
          <a:p>
            <a:r>
              <a:rPr lang="en-US" dirty="0" smtClean="0"/>
              <a:t> Hip girdle musculature &amp; hamstrings : 4/5 strength </a:t>
            </a:r>
          </a:p>
          <a:p>
            <a:r>
              <a:rPr lang="en-US" dirty="0" smtClean="0"/>
              <a:t>Strength in her triceps, wrist extensors, wrist flexors, finger extensors, finger flexors, and </a:t>
            </a:r>
            <a:r>
              <a:rPr lang="en-US" dirty="0" err="1" smtClean="0"/>
              <a:t>interossei</a:t>
            </a:r>
            <a:r>
              <a:rPr lang="en-US" dirty="0" smtClean="0"/>
              <a:t> was 5/5 bilaterally </a:t>
            </a:r>
          </a:p>
          <a:p>
            <a:r>
              <a:rPr lang="en-US" dirty="0" smtClean="0"/>
              <a:t>Neck flexor weakness was noted with 4-/5 strength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Sensory : mild decrease in vibration in her toes </a:t>
            </a:r>
          </a:p>
          <a:p>
            <a:r>
              <a:rPr lang="en-US" dirty="0" smtClean="0"/>
              <a:t>Gait : Narrow based and shuffling </a:t>
            </a:r>
          </a:p>
          <a:p>
            <a:r>
              <a:rPr lang="en-US" dirty="0" smtClean="0"/>
              <a:t>Reflexes : +2 and symmetrical biceps, </a:t>
            </a:r>
            <a:r>
              <a:rPr lang="en-US" dirty="0" err="1" smtClean="0"/>
              <a:t>brachioradialis</a:t>
            </a:r>
            <a:r>
              <a:rPr lang="en-US" dirty="0" smtClean="0"/>
              <a:t>, triceps, patellar, and Achilles </a:t>
            </a:r>
          </a:p>
          <a:p>
            <a:r>
              <a:rPr lang="en-US" dirty="0" smtClean="0"/>
              <a:t>Plantar reflexes were flexor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Sensory Conductions 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Velocity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median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</a:t>
                      </a:r>
                      <a:r>
                        <a:rPr lang="en-US" dirty="0" err="1" smtClean="0"/>
                        <a:t>sural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Conductions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43050"/>
                <a:gridCol w="1221581"/>
                <a:gridCol w="1285875"/>
                <a:gridCol w="1893094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Sites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Velocity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Median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Elbow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</a:t>
                      </a:r>
                      <a:r>
                        <a:rPr lang="en-US" dirty="0" err="1" smtClean="0"/>
                        <a:t>Tibial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Ankle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Popliteal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Fossa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Needle EMG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2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Muscle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Insertional</a:t>
                      </a:r>
                      <a:r>
                        <a:rPr lang="en-US" baseline="0" dirty="0" smtClean="0"/>
                        <a:t> Activity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Denervation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Potentials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Recruitment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Deltoid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Few 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Biceps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+1/</a:t>
                      </a:r>
                      <a:r>
                        <a:rPr lang="en-US" sz="1600" dirty="0" err="1" smtClean="0"/>
                        <a:t>Myotonic</a:t>
                      </a:r>
                      <a:r>
                        <a:rPr lang="en-US" sz="1600" dirty="0" smtClean="0"/>
                        <a:t> Discharges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Few 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FDI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</a:t>
                      </a:r>
                      <a:r>
                        <a:rPr lang="en-US" dirty="0" err="1" smtClean="0"/>
                        <a:t>Iliopsoas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+1/</a:t>
                      </a:r>
                      <a:r>
                        <a:rPr lang="en-US" sz="1600" dirty="0" err="1" smtClean="0"/>
                        <a:t>Myotonic</a:t>
                      </a:r>
                      <a:r>
                        <a:rPr lang="en-US" sz="1600" baseline="0" dirty="0" smtClean="0"/>
                        <a:t> Discharges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Few small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Vastus</a:t>
                      </a:r>
                      <a:r>
                        <a:rPr lang="en-US" baseline="0" dirty="0" smtClean="0"/>
                        <a:t> Lat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Few small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</a:t>
                      </a:r>
                      <a:r>
                        <a:rPr lang="en-US" dirty="0" err="1" smtClean="0"/>
                        <a:t>Tib</a:t>
                      </a:r>
                      <a:r>
                        <a:rPr lang="en-US" dirty="0" smtClean="0"/>
                        <a:t> 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FHL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Nl</a:t>
                      </a:r>
                      <a:r>
                        <a:rPr lang="en-US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 Thoracic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Paraspinals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your differential diagnosis ?</a:t>
            </a:r>
          </a:p>
          <a:p>
            <a:r>
              <a:rPr lang="en-US" dirty="0" smtClean="0"/>
              <a:t>What other recommendations and tests would you suggest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is a </a:t>
            </a:r>
            <a:r>
              <a:rPr lang="en-US" dirty="0" err="1" smtClean="0"/>
              <a:t>myopathy</a:t>
            </a:r>
            <a:r>
              <a:rPr lang="en-US" dirty="0" smtClean="0"/>
              <a:t> with </a:t>
            </a:r>
            <a:r>
              <a:rPr lang="en-US" dirty="0" err="1" smtClean="0"/>
              <a:t>myotonic</a:t>
            </a:r>
            <a:r>
              <a:rPr lang="en-US" dirty="0" smtClean="0"/>
              <a:t> discharges</a:t>
            </a:r>
          </a:p>
          <a:p>
            <a:r>
              <a:rPr lang="en-US" dirty="0" err="1" smtClean="0"/>
              <a:t>Myopathies</a:t>
            </a:r>
            <a:r>
              <a:rPr lang="en-US" dirty="0" smtClean="0"/>
              <a:t> which present with proximal weakness &amp; </a:t>
            </a:r>
            <a:r>
              <a:rPr lang="en-US" dirty="0" err="1" smtClean="0"/>
              <a:t>myotonic</a:t>
            </a:r>
            <a:r>
              <a:rPr lang="en-US" dirty="0" smtClean="0"/>
              <a:t> discharges on EMG, but without clinical evidence of </a:t>
            </a:r>
            <a:r>
              <a:rPr lang="en-US" dirty="0" err="1" smtClean="0"/>
              <a:t>myotonia</a:t>
            </a:r>
            <a:r>
              <a:rPr lang="en-US" dirty="0" smtClean="0"/>
              <a:t> include :</a:t>
            </a:r>
          </a:p>
          <a:p>
            <a:pPr lvl="1"/>
            <a:r>
              <a:rPr lang="en-US" dirty="0" smtClean="0"/>
              <a:t>acid maltase deficiency </a:t>
            </a:r>
          </a:p>
          <a:p>
            <a:pPr lvl="1"/>
            <a:r>
              <a:rPr lang="en-US" dirty="0" smtClean="0"/>
              <a:t>inflammatory </a:t>
            </a:r>
            <a:r>
              <a:rPr lang="en-US" dirty="0" err="1" smtClean="0"/>
              <a:t>myopathies</a:t>
            </a:r>
            <a:endParaRPr lang="en-US" dirty="0" smtClean="0"/>
          </a:p>
          <a:p>
            <a:pPr lvl="1"/>
            <a:r>
              <a:rPr lang="en-US" dirty="0" err="1" smtClean="0"/>
              <a:t>myofibrillar</a:t>
            </a:r>
            <a:r>
              <a:rPr lang="en-US" dirty="0" smtClean="0"/>
              <a:t> </a:t>
            </a:r>
            <a:r>
              <a:rPr lang="en-US" dirty="0" err="1" smtClean="0"/>
              <a:t>myopathy</a:t>
            </a:r>
            <a:endParaRPr lang="en-US" dirty="0" smtClean="0"/>
          </a:p>
          <a:p>
            <a:pPr lvl="1"/>
            <a:r>
              <a:rPr lang="en-US" dirty="0" smtClean="0"/>
              <a:t>vacuolar </a:t>
            </a:r>
            <a:r>
              <a:rPr lang="en-US" dirty="0" err="1" smtClean="0"/>
              <a:t>myopathies</a:t>
            </a:r>
            <a:endParaRPr lang="en-US" dirty="0" smtClean="0"/>
          </a:p>
          <a:p>
            <a:pPr lvl="1"/>
            <a:r>
              <a:rPr lang="en-US" dirty="0" smtClean="0"/>
              <a:t>certain toxic </a:t>
            </a:r>
            <a:r>
              <a:rPr lang="en-US" dirty="0" err="1" smtClean="0"/>
              <a:t>myopathies</a:t>
            </a:r>
            <a:r>
              <a:rPr lang="en-US" dirty="0" smtClean="0"/>
              <a:t>, secondary to </a:t>
            </a:r>
            <a:r>
              <a:rPr lang="en-US" dirty="0" err="1" smtClean="0"/>
              <a:t>chloroquine</a:t>
            </a:r>
            <a:r>
              <a:rPr lang="en-US" dirty="0" smtClean="0"/>
              <a:t>  &amp; </a:t>
            </a:r>
            <a:r>
              <a:rPr lang="en-US" dirty="0" err="1" smtClean="0"/>
              <a:t>statin</a:t>
            </a:r>
            <a:r>
              <a:rPr lang="en-US" dirty="0" smtClean="0"/>
              <a:t> drugs.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Conduction Studies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Sensory Nerve Action Potentials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response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</a:t>
                      </a:r>
                      <a:r>
                        <a:rPr lang="en-US" dirty="0" err="1" smtClean="0"/>
                        <a:t>Ulnar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</a:t>
                      </a:r>
                      <a:r>
                        <a:rPr lang="en-US" dirty="0" err="1" smtClean="0"/>
                        <a:t>Sural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</a:t>
                      </a:r>
                      <a:r>
                        <a:rPr lang="en-US" dirty="0" err="1" smtClean="0"/>
                        <a:t>peroneal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further work up is indicated ?</a:t>
            </a:r>
          </a:p>
          <a:p>
            <a:pPr lvl="1"/>
            <a:r>
              <a:rPr lang="en-US" dirty="0" smtClean="0"/>
              <a:t>CPK level </a:t>
            </a:r>
          </a:p>
          <a:p>
            <a:r>
              <a:rPr lang="en-US" dirty="0" smtClean="0"/>
              <a:t>A biopsy was performed to rule out a treatable inflammatory </a:t>
            </a:r>
            <a:r>
              <a:rPr lang="en-US" dirty="0" err="1" smtClean="0"/>
              <a:t>myopathy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Biopsy was performed of the left biceps muscle – which showed necrotic &amp; regenerating fibers with no inflammatory infiltrates – </a:t>
            </a:r>
          </a:p>
          <a:p>
            <a:pPr lvl="1"/>
            <a:r>
              <a:rPr lang="en-US" dirty="0" smtClean="0"/>
              <a:t>Why was the left biceps chosen for biopsy in this patient  ?</a:t>
            </a:r>
          </a:p>
          <a:p>
            <a:r>
              <a:rPr lang="en-US" dirty="0" err="1" smtClean="0"/>
              <a:t>Atorvastatin</a:t>
            </a:r>
            <a:r>
              <a:rPr lang="en-US" dirty="0" smtClean="0"/>
              <a:t> was discontinued and the patient improved over the course of several months.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51 yr old Male with Muscle &amp; Joint Pains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51 year old male notes muscle &amp; joint pains </a:t>
            </a:r>
          </a:p>
          <a:p>
            <a:r>
              <a:rPr lang="en-US" dirty="0" smtClean="0"/>
              <a:t>Developed difficulty climbing stairs and standing from a seated position </a:t>
            </a:r>
          </a:p>
          <a:p>
            <a:r>
              <a:rPr lang="en-US" dirty="0" smtClean="0"/>
              <a:t>No dysfunction of the upper extremities </a:t>
            </a:r>
          </a:p>
          <a:p>
            <a:r>
              <a:rPr lang="en-US" dirty="0" smtClean="0"/>
              <a:t>Denies a family history of similar complaints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51 year old with Muscle &amp; Joint 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Exam : Slight proximal weakness in both lower extremities </a:t>
            </a:r>
          </a:p>
          <a:p>
            <a:r>
              <a:rPr lang="en-US" dirty="0" smtClean="0"/>
              <a:t>Normal strength in the upper extremities </a:t>
            </a:r>
          </a:p>
          <a:p>
            <a:r>
              <a:rPr lang="en-US" dirty="0" smtClean="0"/>
              <a:t>DTRs hypoactive &amp; symmetric </a:t>
            </a:r>
          </a:p>
          <a:p>
            <a:r>
              <a:rPr lang="en-US" dirty="0" smtClean="0"/>
              <a:t>Plantar responses were flexor </a:t>
            </a:r>
          </a:p>
          <a:p>
            <a:r>
              <a:rPr lang="en-US" dirty="0" smtClean="0"/>
              <a:t>No  muscle tenderness </a:t>
            </a:r>
          </a:p>
          <a:p>
            <a:r>
              <a:rPr lang="en-US" dirty="0" smtClean="0"/>
              <a:t>No skin 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How Would You Structure An EMG Study to Investigate this Problem?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Sensory Conductions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38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Sensory</a:t>
                      </a:r>
                      <a:r>
                        <a:rPr lang="en-US" baseline="0" dirty="0" smtClean="0"/>
                        <a:t> Nerve Action Potentials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Median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</a:t>
                      </a:r>
                      <a:r>
                        <a:rPr lang="en-US" dirty="0" err="1" smtClean="0"/>
                        <a:t>Ulnar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Conductions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3817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Motor Nerve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Latency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Conduction</a:t>
                      </a:r>
                      <a:r>
                        <a:rPr lang="en-US" baseline="0" dirty="0" smtClean="0"/>
                        <a:t> Velocity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Amplitude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Median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Peroneal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EMG Findings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10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Muscle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brachioradialis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Fibrillation</a:t>
                      </a:r>
                      <a:r>
                        <a:rPr lang="en-US" baseline="0" dirty="0" smtClean="0"/>
                        <a:t>s &amp; positive sharp waves. Normal &amp; short duration low amplitude MUPs on volition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 &amp; R Quadriceps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Fibrillation potentials and positive</a:t>
                      </a:r>
                      <a:r>
                        <a:rPr lang="en-US" baseline="0" dirty="0" smtClean="0"/>
                        <a:t> sharp waves at rest. Normal &amp; short duration low amplitude MUPs on volition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r>
                        <a:rPr lang="en-US" baseline="0" dirty="0" smtClean="0"/>
                        <a:t> EDB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Fibrillation</a:t>
                      </a:r>
                      <a:r>
                        <a:rPr lang="en-US" baseline="0" dirty="0" smtClean="0"/>
                        <a:t> potentials &amp; positive sharp waves at rest. Normal MUPs on volition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Right </a:t>
                      </a:r>
                      <a:r>
                        <a:rPr lang="en-US" dirty="0" err="1" smtClean="0"/>
                        <a:t>Gastrocnemius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Silent at rest. Normal MUPs on volition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Think is the Diagnosis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CPK , SGOT, LDH, Rheumatoid factor and ESR were all elevated </a:t>
            </a:r>
          </a:p>
          <a:p>
            <a:pPr>
              <a:buFontTx/>
              <a:buChar char="•"/>
            </a:pPr>
            <a:r>
              <a:rPr lang="en-US" dirty="0" smtClean="0"/>
              <a:t>Tests for occult carcinoma including chest </a:t>
            </a:r>
            <a:r>
              <a:rPr lang="en-US" dirty="0" err="1" smtClean="0"/>
              <a:t>xray</a:t>
            </a:r>
            <a:r>
              <a:rPr lang="en-US" dirty="0" smtClean="0"/>
              <a:t>, upper </a:t>
            </a:r>
            <a:r>
              <a:rPr lang="en-US" dirty="0" err="1" smtClean="0"/>
              <a:t>gi</a:t>
            </a:r>
            <a:r>
              <a:rPr lang="en-US" dirty="0" smtClean="0"/>
              <a:t> series, bone scan, and liver ultrasound were negative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Inflammatory </a:t>
            </a:r>
            <a:r>
              <a:rPr lang="en-US" dirty="0" err="1" smtClean="0"/>
              <a:t>Myopathy</a:t>
            </a:r>
            <a:r>
              <a:rPr lang="en-US" dirty="0" smtClean="0"/>
              <a:t> –  </a:t>
            </a:r>
            <a:r>
              <a:rPr lang="en-US" dirty="0" err="1" smtClean="0"/>
              <a:t>Polymyositis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Polymyositis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Polymyositis</a:t>
            </a:r>
            <a:r>
              <a:rPr lang="en-US" dirty="0" smtClean="0"/>
              <a:t> is an inflammatory </a:t>
            </a:r>
            <a:r>
              <a:rPr lang="en-US" dirty="0" err="1" smtClean="0"/>
              <a:t>myopathy</a:t>
            </a:r>
            <a:r>
              <a:rPr lang="en-US" dirty="0" smtClean="0"/>
              <a:t> which is an autoimmune disorder which affects primarily women </a:t>
            </a:r>
          </a:p>
          <a:p>
            <a:r>
              <a:rPr lang="en-US" dirty="0" smtClean="0"/>
              <a:t>Inflammatory </a:t>
            </a:r>
            <a:r>
              <a:rPr lang="en-US" dirty="0" err="1" smtClean="0"/>
              <a:t>Myopathies</a:t>
            </a:r>
            <a:r>
              <a:rPr lang="en-US" dirty="0" smtClean="0"/>
              <a:t> typically present with MUAP changes on EMG and </a:t>
            </a:r>
            <a:r>
              <a:rPr lang="en-US" dirty="0" err="1" smtClean="0"/>
              <a:t>denervation</a:t>
            </a:r>
            <a:r>
              <a:rPr lang="en-US" dirty="0" smtClean="0"/>
              <a:t> potentials (fibs and positive sharp waves)</a:t>
            </a:r>
          </a:p>
          <a:p>
            <a:r>
              <a:rPr lang="en-US" dirty="0" smtClean="0"/>
              <a:t>Types of inflammatory </a:t>
            </a:r>
            <a:r>
              <a:rPr lang="en-US" dirty="0" err="1" smtClean="0"/>
              <a:t>myopathies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Polymyositis</a:t>
            </a:r>
            <a:r>
              <a:rPr lang="en-US" dirty="0" smtClean="0"/>
              <a:t> / </a:t>
            </a:r>
            <a:r>
              <a:rPr lang="en-US" dirty="0" err="1" smtClean="0"/>
              <a:t>Dermatomyositis</a:t>
            </a:r>
            <a:endParaRPr lang="en-US" dirty="0" smtClean="0"/>
          </a:p>
          <a:p>
            <a:pPr lvl="1"/>
            <a:r>
              <a:rPr lang="en-US" dirty="0" smtClean="0"/>
              <a:t>Inclusion Body </a:t>
            </a:r>
            <a:r>
              <a:rPr lang="en-US" dirty="0" err="1" smtClean="0"/>
              <a:t>Myositis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Sarcoid</a:t>
            </a:r>
            <a:r>
              <a:rPr lang="en-US" dirty="0" smtClean="0"/>
              <a:t> </a:t>
            </a:r>
            <a:r>
              <a:rPr lang="en-US" dirty="0" err="1" smtClean="0"/>
              <a:t>Myopathy</a:t>
            </a:r>
            <a:endParaRPr lang="en-US" dirty="0" smtClean="0"/>
          </a:p>
          <a:p>
            <a:pPr lvl="1"/>
            <a:r>
              <a:rPr lang="en-US" dirty="0" smtClean="0"/>
              <a:t>HIV  Related </a:t>
            </a:r>
            <a:r>
              <a:rPr lang="en-US" dirty="0" err="1" smtClean="0"/>
              <a:t>Myopathy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 is more commonly seen in African Americans than in Caucasians or Asians </a:t>
            </a:r>
          </a:p>
          <a:p>
            <a:r>
              <a:rPr lang="en-US" dirty="0" smtClean="0"/>
              <a:t>Most patients present with muscle weakness which develops </a:t>
            </a:r>
            <a:r>
              <a:rPr lang="en-US" dirty="0" err="1" smtClean="0"/>
              <a:t>subacutely</a:t>
            </a:r>
            <a:r>
              <a:rPr lang="en-US" dirty="0" smtClean="0"/>
              <a:t> over weeks or months, affecting primarily the pelvic and shoulder girdle muscles, including the neck flexors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38400"/>
                <a:gridCol w="579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Muscle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Findings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</a:t>
                      </a:r>
                      <a:r>
                        <a:rPr lang="en-US" dirty="0" err="1" smtClean="0"/>
                        <a:t>Tibialis</a:t>
                      </a:r>
                      <a:r>
                        <a:rPr lang="en-US" dirty="0" smtClean="0"/>
                        <a:t> Anterior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Fibrillation Potentials</a:t>
                      </a:r>
                      <a:r>
                        <a:rPr lang="en-US" baseline="0" dirty="0" smtClean="0"/>
                        <a:t> and positive sharp waves at rest </a:t>
                      </a:r>
                    </a:p>
                    <a:p>
                      <a:r>
                        <a:rPr lang="en-US" baseline="0" dirty="0" smtClean="0"/>
                        <a:t>Normal and long duration </a:t>
                      </a:r>
                      <a:r>
                        <a:rPr lang="en-US" baseline="0" dirty="0" err="1" smtClean="0"/>
                        <a:t>polyphasics</a:t>
                      </a:r>
                      <a:r>
                        <a:rPr lang="en-US" baseline="0" dirty="0" smtClean="0"/>
                        <a:t> on volition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EDB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                                                                                      “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r>
                        <a:rPr lang="en-US" baseline="0" dirty="0" smtClean="0"/>
                        <a:t> Lumbar </a:t>
                      </a:r>
                      <a:r>
                        <a:rPr lang="en-US" baseline="0" dirty="0" err="1" smtClean="0"/>
                        <a:t>Paraspinal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Silent at</a:t>
                      </a:r>
                      <a:r>
                        <a:rPr lang="en-US" baseline="0" dirty="0" smtClean="0"/>
                        <a:t> rest, Normal motor unit potentials on volition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</a:t>
                      </a:r>
                      <a:r>
                        <a:rPr lang="en-US" baseline="0" dirty="0" smtClean="0"/>
                        <a:t> Quadriceps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                                                                                              “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Left Tensor Fascia </a:t>
                      </a:r>
                      <a:r>
                        <a:rPr lang="en-US" dirty="0" err="1" smtClean="0"/>
                        <a:t>Lata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                                                                                              “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Polymyositis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Dysphagia</a:t>
            </a:r>
            <a:r>
              <a:rPr lang="en-US" dirty="0" smtClean="0"/>
              <a:t>, </a:t>
            </a:r>
            <a:r>
              <a:rPr lang="en-US" dirty="0" err="1" smtClean="0"/>
              <a:t>myalgia</a:t>
            </a:r>
            <a:r>
              <a:rPr lang="en-US" dirty="0" smtClean="0"/>
              <a:t> and muscle tenderness are common </a:t>
            </a:r>
          </a:p>
          <a:p>
            <a:r>
              <a:rPr lang="en-US" dirty="0" err="1" smtClean="0"/>
              <a:t>Extramuscular</a:t>
            </a:r>
            <a:r>
              <a:rPr lang="en-US" dirty="0" smtClean="0"/>
              <a:t> manifestations are common, some of these extra-muscular manifestations are associated with circulating antibodies to </a:t>
            </a:r>
            <a:r>
              <a:rPr lang="en-US" b="1" dirty="0" smtClean="0"/>
              <a:t>anti-Jo-1 (an anti -</a:t>
            </a:r>
            <a:r>
              <a:rPr lang="en-US" b="1" dirty="0" err="1" smtClean="0"/>
              <a:t>tRNA</a:t>
            </a:r>
            <a:r>
              <a:rPr lang="en-US" b="1" dirty="0" smtClean="0"/>
              <a:t> </a:t>
            </a:r>
            <a:r>
              <a:rPr lang="en-US" b="1" dirty="0" err="1" smtClean="0"/>
              <a:t>synthetase</a:t>
            </a:r>
            <a:r>
              <a:rPr lang="en-US" b="1" dirty="0" smtClean="0"/>
              <a:t>) </a:t>
            </a:r>
            <a:r>
              <a:rPr lang="en-US" b="1" dirty="0" err="1" smtClean="0"/>
              <a:t>autoantibodies</a:t>
            </a:r>
            <a:endParaRPr lang="en-US" dirty="0" smtClean="0"/>
          </a:p>
          <a:p>
            <a:pPr lvl="1"/>
            <a:r>
              <a:rPr lang="en-US" dirty="0" err="1" smtClean="0"/>
              <a:t>Cardiomegaly</a:t>
            </a:r>
            <a:r>
              <a:rPr lang="en-US" dirty="0" smtClean="0"/>
              <a:t> / CHF / Conduction Block</a:t>
            </a:r>
          </a:p>
          <a:p>
            <a:pPr lvl="1"/>
            <a:r>
              <a:rPr lang="en-US" dirty="0" smtClean="0"/>
              <a:t>Interstitial Pneumonia </a:t>
            </a:r>
          </a:p>
          <a:p>
            <a:pPr lvl="1"/>
            <a:r>
              <a:rPr lang="en-US" dirty="0" smtClean="0"/>
              <a:t>Diffuse necrotizing </a:t>
            </a:r>
            <a:r>
              <a:rPr lang="en-US" dirty="0" err="1" smtClean="0"/>
              <a:t>vasculitis</a:t>
            </a:r>
            <a:r>
              <a:rPr lang="en-US" dirty="0" smtClean="0"/>
              <a:t> (seen esp. in childhood </a:t>
            </a:r>
            <a:r>
              <a:rPr lang="en-US" dirty="0" err="1" smtClean="0"/>
              <a:t>dermatomyositis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Renal Involvement </a:t>
            </a:r>
          </a:p>
          <a:p>
            <a:pPr lvl="1"/>
            <a:r>
              <a:rPr lang="en-US" dirty="0" err="1" smtClean="0"/>
              <a:t>Raynaud’s</a:t>
            </a:r>
            <a:r>
              <a:rPr lang="en-US" dirty="0" smtClean="0"/>
              <a:t> Phenomenon </a:t>
            </a:r>
          </a:p>
          <a:p>
            <a:pPr lvl="1"/>
            <a:r>
              <a:rPr lang="en-US" dirty="0" err="1" smtClean="0"/>
              <a:t>Arthralgia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Polymyositis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Elevated serum CPK is common, seen in   90% of all patients, - in the range of 5 – 10 times the upper limit of normal </a:t>
            </a:r>
          </a:p>
          <a:p>
            <a:r>
              <a:rPr lang="en-US" dirty="0" smtClean="0"/>
              <a:t>LDH &amp; SGOT are usually elevated</a:t>
            </a:r>
          </a:p>
          <a:p>
            <a:r>
              <a:rPr lang="en-US" dirty="0" smtClean="0"/>
              <a:t>ESR is normal or mildly elevated </a:t>
            </a:r>
          </a:p>
          <a:p>
            <a:r>
              <a:rPr lang="en-US" dirty="0" err="1" smtClean="0"/>
              <a:t>Autoantibodies</a:t>
            </a:r>
            <a:r>
              <a:rPr lang="en-US" dirty="0" smtClean="0"/>
              <a:t> such as ANA, SSA, SSB are positive in the overlap syndromes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Polymyositis</a:t>
            </a:r>
            <a:r>
              <a:rPr lang="en-US" dirty="0" smtClean="0"/>
              <a:t> and Malignancy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incidence of malignancy in patients with </a:t>
            </a:r>
            <a:r>
              <a:rPr lang="en-US" dirty="0" err="1" smtClean="0"/>
              <a:t>dermatomyositis</a:t>
            </a:r>
            <a:r>
              <a:rPr lang="en-US" dirty="0" smtClean="0"/>
              <a:t> who are &gt; 40 yrs old is higher than expected in the general population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neoplasms</a:t>
            </a:r>
            <a:r>
              <a:rPr lang="en-US" dirty="0" smtClean="0"/>
              <a:t> are variable, with carcinoma of the ovary and the stomach being most frequently reported </a:t>
            </a:r>
          </a:p>
          <a:p>
            <a:r>
              <a:rPr lang="en-US" dirty="0" smtClean="0"/>
              <a:t>The association between </a:t>
            </a:r>
            <a:r>
              <a:rPr lang="en-US" dirty="0" err="1" smtClean="0"/>
              <a:t>polymyositis</a:t>
            </a:r>
            <a:r>
              <a:rPr lang="en-US" dirty="0" smtClean="0"/>
              <a:t> and malignancy in patients older than age 40 is less clear and continues to be debated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Biopsy in </a:t>
            </a:r>
            <a:r>
              <a:rPr lang="en-US" dirty="0" err="1" smtClean="0"/>
              <a:t>Polymyositis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6" descr="13-polymyositi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12537"/>
            <a:ext cx="4038600" cy="390128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Biopsy is diagnostic, allowing the clinician to distinguish this inflammatory </a:t>
            </a:r>
            <a:r>
              <a:rPr lang="en-US" dirty="0" err="1" smtClean="0"/>
              <a:t>myopathy</a:t>
            </a:r>
            <a:r>
              <a:rPr lang="en-US" dirty="0" smtClean="0"/>
              <a:t> from inclusion body </a:t>
            </a:r>
            <a:r>
              <a:rPr lang="en-US" dirty="0" err="1" smtClean="0"/>
              <a:t>myositis</a:t>
            </a:r>
            <a:endParaRPr lang="en-US" dirty="0" smtClean="0"/>
          </a:p>
          <a:p>
            <a:r>
              <a:rPr lang="en-US" dirty="0" smtClean="0"/>
              <a:t>Necrosis affects all types of fibers</a:t>
            </a:r>
          </a:p>
          <a:p>
            <a:r>
              <a:rPr lang="en-US" dirty="0" err="1" smtClean="0"/>
              <a:t>Phagocytosis</a:t>
            </a:r>
            <a:r>
              <a:rPr lang="en-US" dirty="0" smtClean="0"/>
              <a:t> &amp; muscle fiber regeneration as well as lymphocytic infiltration is seen in the absence of </a:t>
            </a:r>
            <a:r>
              <a:rPr lang="en-US" dirty="0" err="1" smtClean="0"/>
              <a:t>cytoplasmic</a:t>
            </a:r>
            <a:r>
              <a:rPr lang="en-US" dirty="0" smtClean="0"/>
              <a:t> inclusion bodies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Polymyositis</a:t>
            </a:r>
            <a:r>
              <a:rPr lang="en-US" dirty="0" smtClean="0"/>
              <a:t> – EMG Findings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 EMG findings in </a:t>
            </a:r>
            <a:r>
              <a:rPr lang="en-US" dirty="0" err="1" smtClean="0"/>
              <a:t>polymyositis</a:t>
            </a:r>
            <a:r>
              <a:rPr lang="en-US" dirty="0" smtClean="0"/>
              <a:t> include :</a:t>
            </a:r>
          </a:p>
          <a:p>
            <a:pPr lvl="1"/>
            <a:r>
              <a:rPr lang="en-US" dirty="0" smtClean="0"/>
              <a:t>short duration, low amplitude, </a:t>
            </a:r>
            <a:r>
              <a:rPr lang="en-US" dirty="0" err="1" smtClean="0"/>
              <a:t>polyphasic</a:t>
            </a:r>
            <a:r>
              <a:rPr lang="en-US" dirty="0" smtClean="0"/>
              <a:t> motor units</a:t>
            </a:r>
          </a:p>
          <a:p>
            <a:pPr lvl="1"/>
            <a:r>
              <a:rPr lang="en-US" dirty="0" smtClean="0"/>
              <a:t>Fibrillation potentials and positive sharp waves are present </a:t>
            </a:r>
          </a:p>
          <a:p>
            <a:pPr lvl="1"/>
            <a:r>
              <a:rPr lang="en-US" dirty="0" smtClean="0"/>
              <a:t>Early recruitment is seen </a:t>
            </a:r>
          </a:p>
          <a:p>
            <a:pPr lvl="1"/>
            <a:r>
              <a:rPr lang="en-US" dirty="0" smtClean="0"/>
              <a:t>Complex repetitive discharges may be seen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Steroids </a:t>
            </a:r>
          </a:p>
          <a:p>
            <a:r>
              <a:rPr lang="en-US" dirty="0" err="1" smtClean="0"/>
              <a:t>Azathioprine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Methotrexate</a:t>
            </a:r>
            <a:endParaRPr lang="en-US" dirty="0" smtClean="0"/>
          </a:p>
          <a:p>
            <a:r>
              <a:rPr lang="en-US" dirty="0" err="1" smtClean="0"/>
              <a:t>Immunoglobulins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Your Attention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Diagnosis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process which we see 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</a:t>
            </a:r>
            <a:r>
              <a:rPr lang="en-US" dirty="0" err="1" smtClean="0"/>
              <a:t>Polyneuropathy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so, what type ?</a:t>
            </a:r>
          </a:p>
          <a:p>
            <a:r>
              <a:rPr lang="en-US" dirty="0" smtClean="0"/>
              <a:t>What toxin could be responsible for this 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3696</Words>
  <Application>Microsoft Office PowerPoint</Application>
  <PresentationFormat>On-screen Show (4:3)</PresentationFormat>
  <Paragraphs>747</Paragraphs>
  <Slides>76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EMG Cases </vt:lpstr>
      <vt:lpstr> A Case of Accidental Ingestion</vt:lpstr>
      <vt:lpstr>Accidental Ingestion</vt:lpstr>
      <vt:lpstr>Questions for the Residents </vt:lpstr>
      <vt:lpstr>Motor Conduction Results </vt:lpstr>
      <vt:lpstr>Sensory Conduction Studies </vt:lpstr>
      <vt:lpstr>EMG</vt:lpstr>
      <vt:lpstr>What is The Diagnosis ?</vt:lpstr>
      <vt:lpstr>Is this a Polyneuropathy ?</vt:lpstr>
      <vt:lpstr>Diagnosis </vt:lpstr>
      <vt:lpstr>Crutches &amp; a Wrist Drop </vt:lpstr>
      <vt:lpstr>Physical Exam</vt:lpstr>
      <vt:lpstr>Questions </vt:lpstr>
      <vt:lpstr>Answers </vt:lpstr>
      <vt:lpstr>Answers </vt:lpstr>
      <vt:lpstr>EMG Study Design </vt:lpstr>
      <vt:lpstr>Motor Conduction </vt:lpstr>
      <vt:lpstr>Sensory Conductions</vt:lpstr>
      <vt:lpstr>Needle EMG </vt:lpstr>
      <vt:lpstr>Questions </vt:lpstr>
      <vt:lpstr>Answers </vt:lpstr>
      <vt:lpstr>Answers </vt:lpstr>
      <vt:lpstr>Answers </vt:lpstr>
      <vt:lpstr>62 YO Male with Slowly Progressive Weakness</vt:lpstr>
      <vt:lpstr>Neurological Exam </vt:lpstr>
      <vt:lpstr>Sensory Conductions </vt:lpstr>
      <vt:lpstr>Motor Conductions </vt:lpstr>
      <vt:lpstr>Needle EMG Exam</vt:lpstr>
      <vt:lpstr>Questions </vt:lpstr>
      <vt:lpstr>Answers </vt:lpstr>
      <vt:lpstr>Biopsy in Inclusion Body Myositis </vt:lpstr>
      <vt:lpstr>IBM </vt:lpstr>
      <vt:lpstr>IBM</vt:lpstr>
      <vt:lpstr>IBM</vt:lpstr>
      <vt:lpstr>IBM</vt:lpstr>
      <vt:lpstr>Differential Diagnosis OF IBM </vt:lpstr>
      <vt:lpstr>Differential Diagnosis of IBM </vt:lpstr>
      <vt:lpstr>IBM </vt:lpstr>
      <vt:lpstr>EMG Findings in IBM </vt:lpstr>
      <vt:lpstr>EMG Findings in IBM </vt:lpstr>
      <vt:lpstr>60 year old woman with 10 yr history of leg weakness &amp; unsteadiness</vt:lpstr>
      <vt:lpstr>Physical Exam</vt:lpstr>
      <vt:lpstr>Physical Exam</vt:lpstr>
      <vt:lpstr>Sensory Conductions</vt:lpstr>
      <vt:lpstr>Motor Conductions </vt:lpstr>
      <vt:lpstr>Needle EMG Findings </vt:lpstr>
      <vt:lpstr>What is Your Diagnosis ?</vt:lpstr>
      <vt:lpstr>Answer </vt:lpstr>
      <vt:lpstr>CMT </vt:lpstr>
      <vt:lpstr>CMT</vt:lpstr>
      <vt:lpstr>CMT</vt:lpstr>
      <vt:lpstr>85 yr old Female with Progressive Leg Weakness &amp; Myalgias </vt:lpstr>
      <vt:lpstr>85 yr old with Leg Weakness &amp; Myalgias </vt:lpstr>
      <vt:lpstr>Exam : </vt:lpstr>
      <vt:lpstr>Sensory Conductions </vt:lpstr>
      <vt:lpstr>Motor Conductions</vt:lpstr>
      <vt:lpstr>Needle EMG </vt:lpstr>
      <vt:lpstr>Questions </vt:lpstr>
      <vt:lpstr>Answers </vt:lpstr>
      <vt:lpstr>Answers </vt:lpstr>
      <vt:lpstr>51 yr old Male with Muscle &amp; Joint Pains</vt:lpstr>
      <vt:lpstr>51 year old with Muscle &amp; Joint Pain</vt:lpstr>
      <vt:lpstr>Slide 63</vt:lpstr>
      <vt:lpstr>Sensory Conductions </vt:lpstr>
      <vt:lpstr>Motor Conductions </vt:lpstr>
      <vt:lpstr>EMG Findings </vt:lpstr>
      <vt:lpstr>What Do You Think is the Diagnosis ?</vt:lpstr>
      <vt:lpstr>Diagnosis </vt:lpstr>
      <vt:lpstr>Polymyositis </vt:lpstr>
      <vt:lpstr>Polymyositis</vt:lpstr>
      <vt:lpstr>Polymyositis</vt:lpstr>
      <vt:lpstr>Polymyositis and Malignancy</vt:lpstr>
      <vt:lpstr>Biopsy in Polymyositis </vt:lpstr>
      <vt:lpstr>Polymyositis – EMG Findings </vt:lpstr>
      <vt:lpstr>Treatments</vt:lpstr>
      <vt:lpstr>Thanks for Your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EMG Cases</dc:title>
  <dc:creator>Suween</dc:creator>
  <cp:lastModifiedBy>Sagar Parikh</cp:lastModifiedBy>
  <cp:revision>137</cp:revision>
  <dcterms:created xsi:type="dcterms:W3CDTF">2010-08-28T18:17:53Z</dcterms:created>
  <dcterms:modified xsi:type="dcterms:W3CDTF">2010-09-23T04:15:16Z</dcterms:modified>
</cp:coreProperties>
</file>